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sldIdLst>
    <p:sldId id="256" r:id="rId2"/>
    <p:sldId id="271" r:id="rId3"/>
    <p:sldId id="301" r:id="rId4"/>
    <p:sldId id="260" r:id="rId5"/>
    <p:sldId id="295" r:id="rId6"/>
    <p:sldId id="296" r:id="rId7"/>
    <p:sldId id="297" r:id="rId8"/>
    <p:sldId id="300" r:id="rId9"/>
    <p:sldId id="302" r:id="rId10"/>
    <p:sldId id="298" r:id="rId11"/>
    <p:sldId id="258" r:id="rId12"/>
    <p:sldId id="283" r:id="rId13"/>
    <p:sldId id="285" r:id="rId14"/>
    <p:sldId id="259" r:id="rId15"/>
    <p:sldId id="263" r:id="rId16"/>
    <p:sldId id="270" r:id="rId17"/>
    <p:sldId id="290" r:id="rId18"/>
    <p:sldId id="264" r:id="rId19"/>
    <p:sldId id="291" r:id="rId20"/>
    <p:sldId id="304" r:id="rId21"/>
    <p:sldId id="274" r:id="rId22"/>
    <p:sldId id="292" r:id="rId23"/>
    <p:sldId id="293" r:id="rId24"/>
    <p:sldId id="294" r:id="rId25"/>
    <p:sldId id="303" r:id="rId26"/>
    <p:sldId id="280" r:id="rId27"/>
    <p:sldId id="279" r:id="rId28"/>
    <p:sldId id="278" r:id="rId29"/>
    <p:sldId id="275" r:id="rId30"/>
    <p:sldId id="282" r:id="rId31"/>
    <p:sldId id="305" r:id="rId32"/>
    <p:sldId id="299" r:id="rId33"/>
    <p:sldId id="30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8" autoAdjust="0"/>
    <p:restoredTop sz="93551"/>
  </p:normalViewPr>
  <p:slideViewPr>
    <p:cSldViewPr snapToGrid="0" snapToObjects="1">
      <p:cViewPr varScale="1">
        <p:scale>
          <a:sx n="117" d="100"/>
          <a:sy n="117" d="100"/>
        </p:scale>
        <p:origin x="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2EBF5-9082-A947-BF2E-FCE4E1A5BFB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789AC45-7B08-AC43-98C2-69F99F44220C}">
      <dgm:prSet/>
      <dgm:spPr/>
      <dgm:t>
        <a:bodyPr/>
        <a:lstStyle/>
        <a:p>
          <a:r>
            <a:rPr lang="fr-FR"/>
            <a:t>Un master à la fois professionnalisant et orienté vers la recherche</a:t>
          </a:r>
        </a:p>
      </dgm:t>
    </dgm:pt>
    <dgm:pt modelId="{4BB4649B-0B0C-6A42-A578-5B00A9BCF1AC}" type="parTrans" cxnId="{68E6B393-7E37-AF4F-997F-9F09BE113DAB}">
      <dgm:prSet/>
      <dgm:spPr/>
      <dgm:t>
        <a:bodyPr/>
        <a:lstStyle/>
        <a:p>
          <a:endParaRPr lang="fr-FR"/>
        </a:p>
      </dgm:t>
    </dgm:pt>
    <dgm:pt modelId="{18FA3EBC-202D-C648-BB87-E7115E3FF388}" type="sibTrans" cxnId="{68E6B393-7E37-AF4F-997F-9F09BE113DAB}">
      <dgm:prSet/>
      <dgm:spPr/>
      <dgm:t>
        <a:bodyPr/>
        <a:lstStyle/>
        <a:p>
          <a:endParaRPr lang="fr-FR"/>
        </a:p>
      </dgm:t>
    </dgm:pt>
    <dgm:pt modelId="{4E7D8A34-7581-1749-9F23-91D533034CA2}">
      <dgm:prSet/>
      <dgm:spPr/>
      <dgm:t>
        <a:bodyPr/>
        <a:lstStyle/>
        <a:p>
          <a:r>
            <a:rPr lang="fr-FR" dirty="0"/>
            <a:t>Des enseignements  généralistes, à la fois théorique, scientifique et professionnalisant. </a:t>
          </a:r>
        </a:p>
      </dgm:t>
    </dgm:pt>
    <dgm:pt modelId="{80CA077F-215E-6248-9B56-60ECF9294F0A}" type="parTrans" cxnId="{E9E5DF1A-7BCB-9343-A9CE-A45FEF43FA23}">
      <dgm:prSet/>
      <dgm:spPr/>
      <dgm:t>
        <a:bodyPr/>
        <a:lstStyle/>
        <a:p>
          <a:endParaRPr lang="fr-FR"/>
        </a:p>
      </dgm:t>
    </dgm:pt>
    <dgm:pt modelId="{468FF9CC-A5C7-5941-9AB0-A94C8B001201}" type="sibTrans" cxnId="{E9E5DF1A-7BCB-9343-A9CE-A45FEF43FA23}">
      <dgm:prSet/>
      <dgm:spPr/>
      <dgm:t>
        <a:bodyPr/>
        <a:lstStyle/>
        <a:p>
          <a:endParaRPr lang="fr-FR"/>
        </a:p>
      </dgm:t>
    </dgm:pt>
    <dgm:pt modelId="{6BF1C1EB-CDFE-084A-B494-787F86D4AECC}">
      <dgm:prSet/>
      <dgm:spPr/>
      <dgm:t>
        <a:bodyPr/>
        <a:lstStyle/>
        <a:p>
          <a:pPr>
            <a:spcAft>
              <a:spcPts val="0"/>
            </a:spcAft>
          </a:pPr>
          <a:r>
            <a:rPr lang="fr-FR" dirty="0"/>
            <a:t>Des enseignements méthodologiques </a:t>
          </a:r>
        </a:p>
        <a:p>
          <a:pPr>
            <a:spcAft>
              <a:spcPts val="0"/>
            </a:spcAft>
          </a:pPr>
          <a:r>
            <a:rPr lang="fr-FR" dirty="0"/>
            <a:t>fournissant des techniques </a:t>
          </a:r>
        </a:p>
        <a:p>
          <a:pPr>
            <a:spcAft>
              <a:spcPct val="35000"/>
            </a:spcAft>
          </a:pPr>
          <a:r>
            <a:rPr lang="fr-FR" dirty="0"/>
            <a:t>et des outils professionnels</a:t>
          </a:r>
        </a:p>
      </dgm:t>
    </dgm:pt>
    <dgm:pt modelId="{94256226-5C65-974F-8CF8-1DD5FED1AD9D}" type="parTrans" cxnId="{1F31DBAE-FACD-E04B-950E-D7D863AAB1B6}">
      <dgm:prSet/>
      <dgm:spPr/>
      <dgm:t>
        <a:bodyPr/>
        <a:lstStyle/>
        <a:p>
          <a:endParaRPr lang="fr-FR"/>
        </a:p>
      </dgm:t>
    </dgm:pt>
    <dgm:pt modelId="{4EAA0BE6-D7F5-F747-AB76-32A2A4885C8D}" type="sibTrans" cxnId="{1F31DBAE-FACD-E04B-950E-D7D863AAB1B6}">
      <dgm:prSet/>
      <dgm:spPr/>
      <dgm:t>
        <a:bodyPr/>
        <a:lstStyle/>
        <a:p>
          <a:endParaRPr lang="fr-FR"/>
        </a:p>
      </dgm:t>
    </dgm:pt>
    <dgm:pt modelId="{E06874F2-E18B-7C45-A655-16B4C1C43685}">
      <dgm:prSet/>
      <dgm:spPr/>
      <dgm:t>
        <a:bodyPr/>
        <a:lstStyle/>
        <a:p>
          <a:r>
            <a:rPr lang="fr-FR" dirty="0"/>
            <a:t>Un master organisé autour des expériences de stage </a:t>
          </a:r>
        </a:p>
      </dgm:t>
    </dgm:pt>
    <dgm:pt modelId="{F8546C18-94F8-9D4F-B8E0-AE6276C5B79C}" type="parTrans" cxnId="{DF09158E-68EB-F040-9CC8-0A9A7B3F218C}">
      <dgm:prSet/>
      <dgm:spPr/>
      <dgm:t>
        <a:bodyPr/>
        <a:lstStyle/>
        <a:p>
          <a:endParaRPr lang="fr-FR"/>
        </a:p>
      </dgm:t>
    </dgm:pt>
    <dgm:pt modelId="{EDB25C85-7D2E-2B4B-946F-073021BF50CB}" type="sibTrans" cxnId="{DF09158E-68EB-F040-9CC8-0A9A7B3F218C}">
      <dgm:prSet/>
      <dgm:spPr/>
      <dgm:t>
        <a:bodyPr/>
        <a:lstStyle/>
        <a:p>
          <a:endParaRPr lang="fr-FR"/>
        </a:p>
      </dgm:t>
    </dgm:pt>
    <dgm:pt modelId="{62B46C15-F6A3-1047-A9F5-C314534339B2}">
      <dgm:prSet/>
      <dgm:spPr/>
      <dgm:t>
        <a:bodyPr/>
        <a:lstStyle/>
        <a:p>
          <a:r>
            <a:rPr lang="fr-FR" dirty="0"/>
            <a:t>Des enseignements assurés par des universitaires et des praticiens de terrain</a:t>
          </a:r>
        </a:p>
      </dgm:t>
    </dgm:pt>
    <dgm:pt modelId="{AA2E1ACA-543D-3249-A98D-E395E4D44D30}" type="parTrans" cxnId="{633347DB-34BE-F54C-8ADF-CCA11E00012E}">
      <dgm:prSet/>
      <dgm:spPr/>
      <dgm:t>
        <a:bodyPr/>
        <a:lstStyle/>
        <a:p>
          <a:endParaRPr lang="fr-FR"/>
        </a:p>
      </dgm:t>
    </dgm:pt>
    <dgm:pt modelId="{8D54FC6F-86A6-8B44-9352-7EA79917D2EF}" type="sibTrans" cxnId="{633347DB-34BE-F54C-8ADF-CCA11E00012E}">
      <dgm:prSet/>
      <dgm:spPr/>
      <dgm:t>
        <a:bodyPr/>
        <a:lstStyle/>
        <a:p>
          <a:endParaRPr lang="fr-FR"/>
        </a:p>
      </dgm:t>
    </dgm:pt>
    <dgm:pt modelId="{7ABD697B-598B-094C-8BA2-7CECA51F70C4}">
      <dgm:prSet/>
      <dgm:spPr/>
      <dgm:t>
        <a:bodyPr/>
        <a:lstStyle/>
        <a:p>
          <a:r>
            <a:rPr lang="fr-FR" dirty="0"/>
            <a:t>Des espaces d’élaboration de la pratique et du positionnement professionnel</a:t>
          </a:r>
        </a:p>
      </dgm:t>
    </dgm:pt>
    <dgm:pt modelId="{76E8025D-33D5-BC46-9005-3137A5DB4CDA}" type="parTrans" cxnId="{030701CD-CB44-C24F-812E-0A3B01E66AB8}">
      <dgm:prSet/>
      <dgm:spPr/>
      <dgm:t>
        <a:bodyPr/>
        <a:lstStyle/>
        <a:p>
          <a:endParaRPr lang="fr-FR"/>
        </a:p>
      </dgm:t>
    </dgm:pt>
    <dgm:pt modelId="{79B15B1C-6681-1244-96B2-0AA7EC32E97B}" type="sibTrans" cxnId="{030701CD-CB44-C24F-812E-0A3B01E66AB8}">
      <dgm:prSet/>
      <dgm:spPr/>
      <dgm:t>
        <a:bodyPr/>
        <a:lstStyle/>
        <a:p>
          <a:endParaRPr lang="fr-FR"/>
        </a:p>
      </dgm:t>
    </dgm:pt>
    <dgm:pt modelId="{D3E7CB67-0F84-D34F-BB5C-060A2D0DC904}">
      <dgm:prSet/>
      <dgm:spPr/>
      <dgm:t>
        <a:bodyPr/>
        <a:lstStyle/>
        <a:p>
          <a:r>
            <a:rPr lang="fr-FR" dirty="0"/>
            <a:t>Des enseignement en appui sur les recherches actuelles du Centre de Recherche en Psychopathologie et Psychologie Clinique (CRPPC)</a:t>
          </a:r>
        </a:p>
      </dgm:t>
    </dgm:pt>
    <dgm:pt modelId="{4CB49708-1E1E-2645-993B-4E149CD30B4F}" type="parTrans" cxnId="{3C6A032D-ED75-9044-BED5-6FC8C919014A}">
      <dgm:prSet/>
      <dgm:spPr/>
      <dgm:t>
        <a:bodyPr/>
        <a:lstStyle/>
        <a:p>
          <a:endParaRPr lang="fr-FR"/>
        </a:p>
      </dgm:t>
    </dgm:pt>
    <dgm:pt modelId="{5A778F89-457E-A841-AD76-21AC141C2F0D}" type="sibTrans" cxnId="{3C6A032D-ED75-9044-BED5-6FC8C919014A}">
      <dgm:prSet/>
      <dgm:spPr/>
      <dgm:t>
        <a:bodyPr/>
        <a:lstStyle/>
        <a:p>
          <a:endParaRPr lang="fr-FR"/>
        </a:p>
      </dgm:t>
    </dgm:pt>
    <dgm:pt modelId="{A92E1010-F7EC-894C-8B18-4E00A9FB7BAB}" type="pres">
      <dgm:prSet presAssocID="{B942EBF5-9082-A947-BF2E-FCE4E1A5BFBD}" presName="diagram" presStyleCnt="0">
        <dgm:presLayoutVars>
          <dgm:dir/>
          <dgm:resizeHandles val="exact"/>
        </dgm:presLayoutVars>
      </dgm:prSet>
      <dgm:spPr/>
    </dgm:pt>
    <dgm:pt modelId="{50A40CF4-89A5-944A-9612-2F88A6E46B71}" type="pres">
      <dgm:prSet presAssocID="{5789AC45-7B08-AC43-98C2-69F99F44220C}" presName="node" presStyleLbl="node1" presStyleIdx="0" presStyleCnt="7">
        <dgm:presLayoutVars>
          <dgm:bulletEnabled val="1"/>
        </dgm:presLayoutVars>
      </dgm:prSet>
      <dgm:spPr/>
    </dgm:pt>
    <dgm:pt modelId="{A3AB0469-B22B-A24D-8E48-A0BB703B44FF}" type="pres">
      <dgm:prSet presAssocID="{18FA3EBC-202D-C648-BB87-E7115E3FF388}" presName="sibTrans" presStyleCnt="0"/>
      <dgm:spPr/>
    </dgm:pt>
    <dgm:pt modelId="{A31E8D31-94E4-5243-95DA-AEAA602A2FD9}" type="pres">
      <dgm:prSet presAssocID="{4E7D8A34-7581-1749-9F23-91D533034CA2}" presName="node" presStyleLbl="node1" presStyleIdx="1" presStyleCnt="7">
        <dgm:presLayoutVars>
          <dgm:bulletEnabled val="1"/>
        </dgm:presLayoutVars>
      </dgm:prSet>
      <dgm:spPr/>
    </dgm:pt>
    <dgm:pt modelId="{6D64BA1D-26A0-714E-A425-1EFB0CBA9B7E}" type="pres">
      <dgm:prSet presAssocID="{468FF9CC-A5C7-5941-9AB0-A94C8B001201}" presName="sibTrans" presStyleCnt="0"/>
      <dgm:spPr/>
    </dgm:pt>
    <dgm:pt modelId="{71B68ECA-567B-F545-ADB5-CC6AFEBDCF42}" type="pres">
      <dgm:prSet presAssocID="{6BF1C1EB-CDFE-084A-B494-787F86D4AECC}" presName="node" presStyleLbl="node1" presStyleIdx="2" presStyleCnt="7">
        <dgm:presLayoutVars>
          <dgm:bulletEnabled val="1"/>
        </dgm:presLayoutVars>
      </dgm:prSet>
      <dgm:spPr/>
    </dgm:pt>
    <dgm:pt modelId="{D6F5CD8F-898E-AE46-9ED4-C6E08BBBC1AA}" type="pres">
      <dgm:prSet presAssocID="{4EAA0BE6-D7F5-F747-AB76-32A2A4885C8D}" presName="sibTrans" presStyleCnt="0"/>
      <dgm:spPr/>
    </dgm:pt>
    <dgm:pt modelId="{61559472-9282-C54E-8863-D760BD9B9A08}" type="pres">
      <dgm:prSet presAssocID="{E06874F2-E18B-7C45-A655-16B4C1C43685}" presName="node" presStyleLbl="node1" presStyleIdx="3" presStyleCnt="7" custLinFactY="15327" custLinFactNeighborX="54256" custLinFactNeighborY="100000">
        <dgm:presLayoutVars>
          <dgm:bulletEnabled val="1"/>
        </dgm:presLayoutVars>
      </dgm:prSet>
      <dgm:spPr/>
    </dgm:pt>
    <dgm:pt modelId="{7BFB5BBA-AA0C-1A43-8871-44D12EA81AA2}" type="pres">
      <dgm:prSet presAssocID="{EDB25C85-7D2E-2B4B-946F-073021BF50CB}" presName="sibTrans" presStyleCnt="0"/>
      <dgm:spPr/>
    </dgm:pt>
    <dgm:pt modelId="{CFEA2B33-9EBF-D84E-9923-BF56637D8BB6}" type="pres">
      <dgm:prSet presAssocID="{62B46C15-F6A3-1047-A9F5-C314534339B2}" presName="node" presStyleLbl="node1" presStyleIdx="4" presStyleCnt="7" custLinFactNeighborX="-84131" custLinFactNeighborY="-1837">
        <dgm:presLayoutVars>
          <dgm:bulletEnabled val="1"/>
        </dgm:presLayoutVars>
      </dgm:prSet>
      <dgm:spPr/>
    </dgm:pt>
    <dgm:pt modelId="{C235948F-565D-9943-86A2-8E5082E8560C}" type="pres">
      <dgm:prSet presAssocID="{8D54FC6F-86A6-8B44-9352-7EA79917D2EF}" presName="sibTrans" presStyleCnt="0"/>
      <dgm:spPr/>
    </dgm:pt>
    <dgm:pt modelId="{9BB68682-8655-CF42-90C2-99C5D2FB8E2B}" type="pres">
      <dgm:prSet presAssocID="{7ABD697B-598B-094C-8BA2-7CECA51F70C4}" presName="node" presStyleLbl="node1" presStyleIdx="5" presStyleCnt="7" custLinFactY="13049" custLinFactNeighborX="-47590" custLinFactNeighborY="100000">
        <dgm:presLayoutVars>
          <dgm:bulletEnabled val="1"/>
        </dgm:presLayoutVars>
      </dgm:prSet>
      <dgm:spPr/>
    </dgm:pt>
    <dgm:pt modelId="{E22A691D-526F-264F-BC3E-97BD00F0174D}" type="pres">
      <dgm:prSet presAssocID="{79B15B1C-6681-1244-96B2-0AA7EC32E97B}" presName="sibTrans" presStyleCnt="0"/>
      <dgm:spPr/>
    </dgm:pt>
    <dgm:pt modelId="{80644E1B-1FE7-B743-8BCA-CF51C3698115}" type="pres">
      <dgm:prSet presAssocID="{D3E7CB67-0F84-D34F-BB5C-060A2D0DC904}" presName="node" presStyleLbl="node1" presStyleIdx="6" presStyleCnt="7" custLinFactY="-18504" custLinFactNeighborX="88068" custLinFactNeighborY="-100000">
        <dgm:presLayoutVars>
          <dgm:bulletEnabled val="1"/>
        </dgm:presLayoutVars>
      </dgm:prSet>
      <dgm:spPr/>
    </dgm:pt>
  </dgm:ptLst>
  <dgm:cxnLst>
    <dgm:cxn modelId="{E9E5DF1A-7BCB-9343-A9CE-A45FEF43FA23}" srcId="{B942EBF5-9082-A947-BF2E-FCE4E1A5BFBD}" destId="{4E7D8A34-7581-1749-9F23-91D533034CA2}" srcOrd="1" destOrd="0" parTransId="{80CA077F-215E-6248-9B56-60ECF9294F0A}" sibTransId="{468FF9CC-A5C7-5941-9AB0-A94C8B001201}"/>
    <dgm:cxn modelId="{17447820-61A3-BE45-8683-F5E112235A52}" type="presOf" srcId="{D3E7CB67-0F84-D34F-BB5C-060A2D0DC904}" destId="{80644E1B-1FE7-B743-8BCA-CF51C3698115}" srcOrd="0" destOrd="0" presId="urn:microsoft.com/office/officeart/2005/8/layout/default"/>
    <dgm:cxn modelId="{5D7B5825-00EA-B84C-BEE2-3457FD6960B0}" type="presOf" srcId="{62B46C15-F6A3-1047-A9F5-C314534339B2}" destId="{CFEA2B33-9EBF-D84E-9923-BF56637D8BB6}" srcOrd="0" destOrd="0" presId="urn:microsoft.com/office/officeart/2005/8/layout/default"/>
    <dgm:cxn modelId="{3C6A032D-ED75-9044-BED5-6FC8C919014A}" srcId="{B942EBF5-9082-A947-BF2E-FCE4E1A5BFBD}" destId="{D3E7CB67-0F84-D34F-BB5C-060A2D0DC904}" srcOrd="6" destOrd="0" parTransId="{4CB49708-1E1E-2645-993B-4E149CD30B4F}" sibTransId="{5A778F89-457E-A841-AD76-21AC141C2F0D}"/>
    <dgm:cxn modelId="{E463434F-F240-164C-94AB-982595C28197}" type="presOf" srcId="{4E7D8A34-7581-1749-9F23-91D533034CA2}" destId="{A31E8D31-94E4-5243-95DA-AEAA602A2FD9}" srcOrd="0" destOrd="0" presId="urn:microsoft.com/office/officeart/2005/8/layout/default"/>
    <dgm:cxn modelId="{DF09158E-68EB-F040-9CC8-0A9A7B3F218C}" srcId="{B942EBF5-9082-A947-BF2E-FCE4E1A5BFBD}" destId="{E06874F2-E18B-7C45-A655-16B4C1C43685}" srcOrd="3" destOrd="0" parTransId="{F8546C18-94F8-9D4F-B8E0-AE6276C5B79C}" sibTransId="{EDB25C85-7D2E-2B4B-946F-073021BF50CB}"/>
    <dgm:cxn modelId="{68E6B393-7E37-AF4F-997F-9F09BE113DAB}" srcId="{B942EBF5-9082-A947-BF2E-FCE4E1A5BFBD}" destId="{5789AC45-7B08-AC43-98C2-69F99F44220C}" srcOrd="0" destOrd="0" parTransId="{4BB4649B-0B0C-6A42-A578-5B00A9BCF1AC}" sibTransId="{18FA3EBC-202D-C648-BB87-E7115E3FF388}"/>
    <dgm:cxn modelId="{B3F7AA95-5A6E-B847-871E-9C0B9004DB10}" type="presOf" srcId="{6BF1C1EB-CDFE-084A-B494-787F86D4AECC}" destId="{71B68ECA-567B-F545-ADB5-CC6AFEBDCF42}" srcOrd="0" destOrd="0" presId="urn:microsoft.com/office/officeart/2005/8/layout/default"/>
    <dgm:cxn modelId="{73BD1B99-7E18-7F47-8C95-B72239F5E69F}" type="presOf" srcId="{B942EBF5-9082-A947-BF2E-FCE4E1A5BFBD}" destId="{A92E1010-F7EC-894C-8B18-4E00A9FB7BAB}" srcOrd="0" destOrd="0" presId="urn:microsoft.com/office/officeart/2005/8/layout/default"/>
    <dgm:cxn modelId="{BB09239B-30A9-BF44-9497-0FFECF9122AD}" type="presOf" srcId="{5789AC45-7B08-AC43-98C2-69F99F44220C}" destId="{50A40CF4-89A5-944A-9612-2F88A6E46B71}" srcOrd="0" destOrd="0" presId="urn:microsoft.com/office/officeart/2005/8/layout/default"/>
    <dgm:cxn modelId="{1F31DBAE-FACD-E04B-950E-D7D863AAB1B6}" srcId="{B942EBF5-9082-A947-BF2E-FCE4E1A5BFBD}" destId="{6BF1C1EB-CDFE-084A-B494-787F86D4AECC}" srcOrd="2" destOrd="0" parTransId="{94256226-5C65-974F-8CF8-1DD5FED1AD9D}" sibTransId="{4EAA0BE6-D7F5-F747-AB76-32A2A4885C8D}"/>
    <dgm:cxn modelId="{491797BB-82BC-C349-923F-BD1F0D1BE375}" type="presOf" srcId="{E06874F2-E18B-7C45-A655-16B4C1C43685}" destId="{61559472-9282-C54E-8863-D760BD9B9A08}" srcOrd="0" destOrd="0" presId="urn:microsoft.com/office/officeart/2005/8/layout/default"/>
    <dgm:cxn modelId="{030701CD-CB44-C24F-812E-0A3B01E66AB8}" srcId="{B942EBF5-9082-A947-BF2E-FCE4E1A5BFBD}" destId="{7ABD697B-598B-094C-8BA2-7CECA51F70C4}" srcOrd="5" destOrd="0" parTransId="{76E8025D-33D5-BC46-9005-3137A5DB4CDA}" sibTransId="{79B15B1C-6681-1244-96B2-0AA7EC32E97B}"/>
    <dgm:cxn modelId="{633347DB-34BE-F54C-8ADF-CCA11E00012E}" srcId="{B942EBF5-9082-A947-BF2E-FCE4E1A5BFBD}" destId="{62B46C15-F6A3-1047-A9F5-C314534339B2}" srcOrd="4" destOrd="0" parTransId="{AA2E1ACA-543D-3249-A98D-E395E4D44D30}" sibTransId="{8D54FC6F-86A6-8B44-9352-7EA79917D2EF}"/>
    <dgm:cxn modelId="{5979BDE8-BB77-9F4D-A9C9-22F5C30F03F1}" type="presOf" srcId="{7ABD697B-598B-094C-8BA2-7CECA51F70C4}" destId="{9BB68682-8655-CF42-90C2-99C5D2FB8E2B}" srcOrd="0" destOrd="0" presId="urn:microsoft.com/office/officeart/2005/8/layout/default"/>
    <dgm:cxn modelId="{AACBDED9-A611-2748-B254-A8AE11E80EB6}" type="presParOf" srcId="{A92E1010-F7EC-894C-8B18-4E00A9FB7BAB}" destId="{50A40CF4-89A5-944A-9612-2F88A6E46B71}" srcOrd="0" destOrd="0" presId="urn:microsoft.com/office/officeart/2005/8/layout/default"/>
    <dgm:cxn modelId="{3342F779-70FE-FE49-B926-C1AC53CE7C16}" type="presParOf" srcId="{A92E1010-F7EC-894C-8B18-4E00A9FB7BAB}" destId="{A3AB0469-B22B-A24D-8E48-A0BB703B44FF}" srcOrd="1" destOrd="0" presId="urn:microsoft.com/office/officeart/2005/8/layout/default"/>
    <dgm:cxn modelId="{7A8685D7-6BAB-B84D-B065-4E59285D3F65}" type="presParOf" srcId="{A92E1010-F7EC-894C-8B18-4E00A9FB7BAB}" destId="{A31E8D31-94E4-5243-95DA-AEAA602A2FD9}" srcOrd="2" destOrd="0" presId="urn:microsoft.com/office/officeart/2005/8/layout/default"/>
    <dgm:cxn modelId="{96C568FD-D2FA-7340-8071-546F6BC90D4D}" type="presParOf" srcId="{A92E1010-F7EC-894C-8B18-4E00A9FB7BAB}" destId="{6D64BA1D-26A0-714E-A425-1EFB0CBA9B7E}" srcOrd="3" destOrd="0" presId="urn:microsoft.com/office/officeart/2005/8/layout/default"/>
    <dgm:cxn modelId="{8A489A20-FEF0-784D-8552-22C3A02BE11E}" type="presParOf" srcId="{A92E1010-F7EC-894C-8B18-4E00A9FB7BAB}" destId="{71B68ECA-567B-F545-ADB5-CC6AFEBDCF42}" srcOrd="4" destOrd="0" presId="urn:microsoft.com/office/officeart/2005/8/layout/default"/>
    <dgm:cxn modelId="{F0875607-848F-0146-BAD7-8CE3ABC39F55}" type="presParOf" srcId="{A92E1010-F7EC-894C-8B18-4E00A9FB7BAB}" destId="{D6F5CD8F-898E-AE46-9ED4-C6E08BBBC1AA}" srcOrd="5" destOrd="0" presId="urn:microsoft.com/office/officeart/2005/8/layout/default"/>
    <dgm:cxn modelId="{33E2541C-82DC-2142-BA52-FE686E548A4F}" type="presParOf" srcId="{A92E1010-F7EC-894C-8B18-4E00A9FB7BAB}" destId="{61559472-9282-C54E-8863-D760BD9B9A08}" srcOrd="6" destOrd="0" presId="urn:microsoft.com/office/officeart/2005/8/layout/default"/>
    <dgm:cxn modelId="{1BB16DFB-AF9E-5543-8EFD-8A62A4F6D6DD}" type="presParOf" srcId="{A92E1010-F7EC-894C-8B18-4E00A9FB7BAB}" destId="{7BFB5BBA-AA0C-1A43-8871-44D12EA81AA2}" srcOrd="7" destOrd="0" presId="urn:microsoft.com/office/officeart/2005/8/layout/default"/>
    <dgm:cxn modelId="{28D1F0CC-BA05-824C-98EC-19074EC60801}" type="presParOf" srcId="{A92E1010-F7EC-894C-8B18-4E00A9FB7BAB}" destId="{CFEA2B33-9EBF-D84E-9923-BF56637D8BB6}" srcOrd="8" destOrd="0" presId="urn:microsoft.com/office/officeart/2005/8/layout/default"/>
    <dgm:cxn modelId="{0E4E48AC-9B8B-3447-9106-66829E181FAE}" type="presParOf" srcId="{A92E1010-F7EC-894C-8B18-4E00A9FB7BAB}" destId="{C235948F-565D-9943-86A2-8E5082E8560C}" srcOrd="9" destOrd="0" presId="urn:microsoft.com/office/officeart/2005/8/layout/default"/>
    <dgm:cxn modelId="{19084F63-8C6C-0546-9419-13DC7467D950}" type="presParOf" srcId="{A92E1010-F7EC-894C-8B18-4E00A9FB7BAB}" destId="{9BB68682-8655-CF42-90C2-99C5D2FB8E2B}" srcOrd="10" destOrd="0" presId="urn:microsoft.com/office/officeart/2005/8/layout/default"/>
    <dgm:cxn modelId="{991BF773-294E-E44F-8838-ECEA1ECF5D44}" type="presParOf" srcId="{A92E1010-F7EC-894C-8B18-4E00A9FB7BAB}" destId="{E22A691D-526F-264F-BC3E-97BD00F0174D}" srcOrd="11" destOrd="0" presId="urn:microsoft.com/office/officeart/2005/8/layout/default"/>
    <dgm:cxn modelId="{19196827-D9A3-D44B-A4FD-289158171032}" type="presParOf" srcId="{A92E1010-F7EC-894C-8B18-4E00A9FB7BAB}" destId="{80644E1B-1FE7-B743-8BCA-CF51C369811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E47F3-76B0-D446-9491-D059643790B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AF62894-7312-0044-97FA-8AA75FDCE752}">
      <dgm:prSet/>
      <dgm:spPr/>
      <dgm:t>
        <a:bodyPr/>
        <a:lstStyle/>
        <a:p>
          <a:r>
            <a:rPr lang="fr-FR" dirty="0"/>
            <a:t>Stage de 300 h minimum encadré par un </a:t>
          </a:r>
          <a:r>
            <a:rPr lang="fr-FR" b="1" dirty="0"/>
            <a:t>psychologue</a:t>
          </a:r>
          <a:r>
            <a:rPr lang="fr-FR" dirty="0"/>
            <a:t> de préférence clinicien référé à la théorie psychanalytique. </a:t>
          </a:r>
        </a:p>
      </dgm:t>
    </dgm:pt>
    <dgm:pt modelId="{04A916B2-6003-6C4C-BF44-055F056B9597}" type="parTrans" cxnId="{56BD4C9A-557B-8845-ADCA-963862366FA0}">
      <dgm:prSet/>
      <dgm:spPr/>
      <dgm:t>
        <a:bodyPr/>
        <a:lstStyle/>
        <a:p>
          <a:endParaRPr lang="fr-FR"/>
        </a:p>
      </dgm:t>
    </dgm:pt>
    <dgm:pt modelId="{27879BDF-EC24-264A-BCE7-26DC40464DB3}" type="sibTrans" cxnId="{56BD4C9A-557B-8845-ADCA-963862366FA0}">
      <dgm:prSet/>
      <dgm:spPr/>
      <dgm:t>
        <a:bodyPr/>
        <a:lstStyle/>
        <a:p>
          <a:endParaRPr lang="fr-FR"/>
        </a:p>
      </dgm:t>
    </dgm:pt>
    <dgm:pt modelId="{A9610095-7AA4-9446-BF61-E495D2AB07B1}">
      <dgm:prSet/>
      <dgm:spPr/>
      <dgm:t>
        <a:bodyPr/>
        <a:lstStyle/>
        <a:p>
          <a:r>
            <a:rPr lang="fr-FR" dirty="0"/>
            <a:t>Un </a:t>
          </a:r>
          <a:r>
            <a:rPr lang="fr-FR" b="1" dirty="0"/>
            <a:t>mémoire de recherche </a:t>
          </a:r>
          <a:r>
            <a:rPr lang="fr-FR" dirty="0"/>
            <a:t>à élaborer sur deux ans (mémoire intermédiaire à rendre en fin de M1) </a:t>
          </a:r>
        </a:p>
      </dgm:t>
    </dgm:pt>
    <dgm:pt modelId="{23D4829D-BDC9-B344-8580-60A6883C2D2E}" type="parTrans" cxnId="{B4B055BF-263C-644C-AF87-94D414A90931}">
      <dgm:prSet/>
      <dgm:spPr/>
      <dgm:t>
        <a:bodyPr/>
        <a:lstStyle/>
        <a:p>
          <a:endParaRPr lang="fr-FR"/>
        </a:p>
      </dgm:t>
    </dgm:pt>
    <dgm:pt modelId="{19B75A6C-A037-B64B-8A40-BC92DCC5D814}" type="sibTrans" cxnId="{B4B055BF-263C-644C-AF87-94D414A90931}">
      <dgm:prSet/>
      <dgm:spPr/>
      <dgm:t>
        <a:bodyPr/>
        <a:lstStyle/>
        <a:p>
          <a:endParaRPr lang="fr-FR"/>
        </a:p>
      </dgm:t>
    </dgm:pt>
    <dgm:pt modelId="{0BEF23C0-E199-8546-9875-077328F3E1ED}">
      <dgm:prSet/>
      <dgm:spPr/>
      <dgm:t>
        <a:bodyPr/>
        <a:lstStyle/>
        <a:p>
          <a:pPr>
            <a:spcAft>
              <a:spcPts val="0"/>
            </a:spcAft>
          </a:pPr>
          <a:r>
            <a:rPr lang="fr-FR" dirty="0"/>
            <a:t>Un </a:t>
          </a:r>
          <a:r>
            <a:rPr lang="fr-FR" b="1" dirty="0"/>
            <a:t>mémoire d’élaboration du positionnement clinique </a:t>
          </a:r>
          <a:r>
            <a:rPr lang="fr-FR" dirty="0"/>
            <a:t>à rendre </a:t>
          </a:r>
        </a:p>
        <a:p>
          <a:pPr>
            <a:spcAft>
              <a:spcPct val="35000"/>
            </a:spcAft>
          </a:pPr>
          <a:r>
            <a:rPr lang="fr-FR" dirty="0"/>
            <a:t>en fin de M1</a:t>
          </a:r>
        </a:p>
      </dgm:t>
    </dgm:pt>
    <dgm:pt modelId="{EEF81196-C511-2045-83F8-F0A0F07FB8BF}" type="parTrans" cxnId="{1FD57CCB-CF43-474C-8FBA-E8EEB8466D34}">
      <dgm:prSet/>
      <dgm:spPr/>
      <dgm:t>
        <a:bodyPr/>
        <a:lstStyle/>
        <a:p>
          <a:endParaRPr lang="fr-FR"/>
        </a:p>
      </dgm:t>
    </dgm:pt>
    <dgm:pt modelId="{1477CED4-F8AE-7E4A-9AD0-D96F27090567}" type="sibTrans" cxnId="{1FD57CCB-CF43-474C-8FBA-E8EEB8466D34}">
      <dgm:prSet/>
      <dgm:spPr/>
      <dgm:t>
        <a:bodyPr/>
        <a:lstStyle/>
        <a:p>
          <a:endParaRPr lang="fr-FR"/>
        </a:p>
      </dgm:t>
    </dgm:pt>
    <dgm:pt modelId="{4D5CF877-D9A8-2E4F-A679-1A79721147E6}">
      <dgm:prSet/>
      <dgm:spPr/>
      <dgm:t>
        <a:bodyPr/>
        <a:lstStyle/>
        <a:p>
          <a:r>
            <a:rPr lang="fr-FR" dirty="0"/>
            <a:t>Des UE à valider</a:t>
          </a:r>
        </a:p>
      </dgm:t>
    </dgm:pt>
    <dgm:pt modelId="{1EF5690D-5F8E-7D46-90F7-B95B75DB754E}" type="sibTrans" cxnId="{A2D6E259-6E33-8540-B506-25A2CB7E153F}">
      <dgm:prSet/>
      <dgm:spPr/>
      <dgm:t>
        <a:bodyPr/>
        <a:lstStyle/>
        <a:p>
          <a:endParaRPr lang="fr-FR"/>
        </a:p>
      </dgm:t>
    </dgm:pt>
    <dgm:pt modelId="{1F9C02D8-BCAA-8946-A441-86CD54464FAA}" type="parTrans" cxnId="{A2D6E259-6E33-8540-B506-25A2CB7E153F}">
      <dgm:prSet/>
      <dgm:spPr/>
      <dgm:t>
        <a:bodyPr/>
        <a:lstStyle/>
        <a:p>
          <a:endParaRPr lang="fr-FR"/>
        </a:p>
      </dgm:t>
    </dgm:pt>
    <dgm:pt modelId="{6EB39807-5998-E84E-80B2-9DAA45E67DE2}" type="pres">
      <dgm:prSet presAssocID="{620E47F3-76B0-D446-9491-D059643790BF}" presName="compositeShape" presStyleCnt="0">
        <dgm:presLayoutVars>
          <dgm:dir/>
          <dgm:resizeHandles/>
        </dgm:presLayoutVars>
      </dgm:prSet>
      <dgm:spPr/>
    </dgm:pt>
    <dgm:pt modelId="{69057531-76E8-CA4D-AB47-8B5DEE797B97}" type="pres">
      <dgm:prSet presAssocID="{620E47F3-76B0-D446-9491-D059643790BF}" presName="pyramid" presStyleLbl="node1" presStyleIdx="0" presStyleCnt="1"/>
      <dgm:spPr/>
    </dgm:pt>
    <dgm:pt modelId="{559B2A25-71AA-544B-A407-E318F12F716D}" type="pres">
      <dgm:prSet presAssocID="{620E47F3-76B0-D446-9491-D059643790BF}" presName="theList" presStyleCnt="0"/>
      <dgm:spPr/>
    </dgm:pt>
    <dgm:pt modelId="{11DEE111-0FEB-9648-B67E-6E3D429C1DBC}" type="pres">
      <dgm:prSet presAssocID="{8AF62894-7312-0044-97FA-8AA75FDCE752}" presName="aNode" presStyleLbl="fgAcc1" presStyleIdx="0" presStyleCnt="4">
        <dgm:presLayoutVars>
          <dgm:bulletEnabled val="1"/>
        </dgm:presLayoutVars>
      </dgm:prSet>
      <dgm:spPr/>
    </dgm:pt>
    <dgm:pt modelId="{D4C0C19A-FE67-F146-A1A4-9138932E7CAA}" type="pres">
      <dgm:prSet presAssocID="{8AF62894-7312-0044-97FA-8AA75FDCE752}" presName="aSpace" presStyleCnt="0"/>
      <dgm:spPr/>
    </dgm:pt>
    <dgm:pt modelId="{6F7AA270-3B38-AA46-9146-53E822EC69C3}" type="pres">
      <dgm:prSet presAssocID="{4D5CF877-D9A8-2E4F-A679-1A79721147E6}" presName="aNode" presStyleLbl="fgAcc1" presStyleIdx="1" presStyleCnt="4">
        <dgm:presLayoutVars>
          <dgm:bulletEnabled val="1"/>
        </dgm:presLayoutVars>
      </dgm:prSet>
      <dgm:spPr/>
    </dgm:pt>
    <dgm:pt modelId="{6B2A6FA0-F9DF-5147-84E6-EF56A5D0F8AF}" type="pres">
      <dgm:prSet presAssocID="{4D5CF877-D9A8-2E4F-A679-1A79721147E6}" presName="aSpace" presStyleCnt="0"/>
      <dgm:spPr/>
    </dgm:pt>
    <dgm:pt modelId="{4C520105-6AD6-CE48-8B72-5749F4927005}" type="pres">
      <dgm:prSet presAssocID="{A9610095-7AA4-9446-BF61-E495D2AB07B1}" presName="aNode" presStyleLbl="fgAcc1" presStyleIdx="2" presStyleCnt="4">
        <dgm:presLayoutVars>
          <dgm:bulletEnabled val="1"/>
        </dgm:presLayoutVars>
      </dgm:prSet>
      <dgm:spPr/>
    </dgm:pt>
    <dgm:pt modelId="{4FEF44ED-368E-0442-B791-39DEABA86817}" type="pres">
      <dgm:prSet presAssocID="{A9610095-7AA4-9446-BF61-E495D2AB07B1}" presName="aSpace" presStyleCnt="0"/>
      <dgm:spPr/>
    </dgm:pt>
    <dgm:pt modelId="{D9CB98D2-CEBA-7348-A9E1-C177467C2580}" type="pres">
      <dgm:prSet presAssocID="{0BEF23C0-E199-8546-9875-077328F3E1ED}" presName="aNode" presStyleLbl="fgAcc1" presStyleIdx="3" presStyleCnt="4">
        <dgm:presLayoutVars>
          <dgm:bulletEnabled val="1"/>
        </dgm:presLayoutVars>
      </dgm:prSet>
      <dgm:spPr/>
    </dgm:pt>
    <dgm:pt modelId="{4436A194-A233-FF4B-8B7D-B8FEFA7E93DB}" type="pres">
      <dgm:prSet presAssocID="{0BEF23C0-E199-8546-9875-077328F3E1ED}" presName="aSpace" presStyleCnt="0"/>
      <dgm:spPr/>
    </dgm:pt>
  </dgm:ptLst>
  <dgm:cxnLst>
    <dgm:cxn modelId="{96D40A34-5AC5-CC40-B2C5-E24D440F4E4F}" type="presOf" srcId="{0BEF23C0-E199-8546-9875-077328F3E1ED}" destId="{D9CB98D2-CEBA-7348-A9E1-C177467C2580}" srcOrd="0" destOrd="0" presId="urn:microsoft.com/office/officeart/2005/8/layout/pyramid2"/>
    <dgm:cxn modelId="{9DF21F55-1769-4543-A260-075207E2BDA4}" type="presOf" srcId="{620E47F3-76B0-D446-9491-D059643790BF}" destId="{6EB39807-5998-E84E-80B2-9DAA45E67DE2}" srcOrd="0" destOrd="0" presId="urn:microsoft.com/office/officeart/2005/8/layout/pyramid2"/>
    <dgm:cxn modelId="{A2D6E259-6E33-8540-B506-25A2CB7E153F}" srcId="{620E47F3-76B0-D446-9491-D059643790BF}" destId="{4D5CF877-D9A8-2E4F-A679-1A79721147E6}" srcOrd="1" destOrd="0" parTransId="{1F9C02D8-BCAA-8946-A441-86CD54464FAA}" sibTransId="{1EF5690D-5F8E-7D46-90F7-B95B75DB754E}"/>
    <dgm:cxn modelId="{F9032570-9605-7243-8065-72DF39D2E65F}" type="presOf" srcId="{8AF62894-7312-0044-97FA-8AA75FDCE752}" destId="{11DEE111-0FEB-9648-B67E-6E3D429C1DBC}" srcOrd="0" destOrd="0" presId="urn:microsoft.com/office/officeart/2005/8/layout/pyramid2"/>
    <dgm:cxn modelId="{56BD4C9A-557B-8845-ADCA-963862366FA0}" srcId="{620E47F3-76B0-D446-9491-D059643790BF}" destId="{8AF62894-7312-0044-97FA-8AA75FDCE752}" srcOrd="0" destOrd="0" parTransId="{04A916B2-6003-6C4C-BF44-055F056B9597}" sibTransId="{27879BDF-EC24-264A-BCE7-26DC40464DB3}"/>
    <dgm:cxn modelId="{8FAE29A6-5369-EE4F-B954-3340446BC370}" type="presOf" srcId="{A9610095-7AA4-9446-BF61-E495D2AB07B1}" destId="{4C520105-6AD6-CE48-8B72-5749F4927005}" srcOrd="0" destOrd="0" presId="urn:microsoft.com/office/officeart/2005/8/layout/pyramid2"/>
    <dgm:cxn modelId="{66B36BBA-2C68-AE44-AF6C-4A051629BA1C}" type="presOf" srcId="{4D5CF877-D9A8-2E4F-A679-1A79721147E6}" destId="{6F7AA270-3B38-AA46-9146-53E822EC69C3}" srcOrd="0" destOrd="0" presId="urn:microsoft.com/office/officeart/2005/8/layout/pyramid2"/>
    <dgm:cxn modelId="{B4B055BF-263C-644C-AF87-94D414A90931}" srcId="{620E47F3-76B0-D446-9491-D059643790BF}" destId="{A9610095-7AA4-9446-BF61-E495D2AB07B1}" srcOrd="2" destOrd="0" parTransId="{23D4829D-BDC9-B344-8580-60A6883C2D2E}" sibTransId="{19B75A6C-A037-B64B-8A40-BC92DCC5D814}"/>
    <dgm:cxn modelId="{1FD57CCB-CF43-474C-8FBA-E8EEB8466D34}" srcId="{620E47F3-76B0-D446-9491-D059643790BF}" destId="{0BEF23C0-E199-8546-9875-077328F3E1ED}" srcOrd="3" destOrd="0" parTransId="{EEF81196-C511-2045-83F8-F0A0F07FB8BF}" sibTransId="{1477CED4-F8AE-7E4A-9AD0-D96F27090567}"/>
    <dgm:cxn modelId="{9DC3646A-9D84-9348-9B00-1D36C352C176}" type="presParOf" srcId="{6EB39807-5998-E84E-80B2-9DAA45E67DE2}" destId="{69057531-76E8-CA4D-AB47-8B5DEE797B97}" srcOrd="0" destOrd="0" presId="urn:microsoft.com/office/officeart/2005/8/layout/pyramid2"/>
    <dgm:cxn modelId="{87D4F3F1-AC4C-E34A-83DA-2EB02D2AD4C8}" type="presParOf" srcId="{6EB39807-5998-E84E-80B2-9DAA45E67DE2}" destId="{559B2A25-71AA-544B-A407-E318F12F716D}" srcOrd="1" destOrd="0" presId="urn:microsoft.com/office/officeart/2005/8/layout/pyramid2"/>
    <dgm:cxn modelId="{FC1B7E14-9843-EF4F-B186-02296FFB69CD}" type="presParOf" srcId="{559B2A25-71AA-544B-A407-E318F12F716D}" destId="{11DEE111-0FEB-9648-B67E-6E3D429C1DBC}" srcOrd="0" destOrd="0" presId="urn:microsoft.com/office/officeart/2005/8/layout/pyramid2"/>
    <dgm:cxn modelId="{64BF8010-2EBE-5340-9697-9BAA573A1B98}" type="presParOf" srcId="{559B2A25-71AA-544B-A407-E318F12F716D}" destId="{D4C0C19A-FE67-F146-A1A4-9138932E7CAA}" srcOrd="1" destOrd="0" presId="urn:microsoft.com/office/officeart/2005/8/layout/pyramid2"/>
    <dgm:cxn modelId="{9C4C282F-57A3-F441-89C9-F4FDFB7C5BC7}" type="presParOf" srcId="{559B2A25-71AA-544B-A407-E318F12F716D}" destId="{6F7AA270-3B38-AA46-9146-53E822EC69C3}" srcOrd="2" destOrd="0" presId="urn:microsoft.com/office/officeart/2005/8/layout/pyramid2"/>
    <dgm:cxn modelId="{A7936C55-A6F8-554B-B80F-6FAD75500098}" type="presParOf" srcId="{559B2A25-71AA-544B-A407-E318F12F716D}" destId="{6B2A6FA0-F9DF-5147-84E6-EF56A5D0F8AF}" srcOrd="3" destOrd="0" presId="urn:microsoft.com/office/officeart/2005/8/layout/pyramid2"/>
    <dgm:cxn modelId="{5DE41838-466A-EE4A-8E4B-AA4E143860A0}" type="presParOf" srcId="{559B2A25-71AA-544B-A407-E318F12F716D}" destId="{4C520105-6AD6-CE48-8B72-5749F4927005}" srcOrd="4" destOrd="0" presId="urn:microsoft.com/office/officeart/2005/8/layout/pyramid2"/>
    <dgm:cxn modelId="{DFD02348-B449-274A-94FA-86B48DE813D2}" type="presParOf" srcId="{559B2A25-71AA-544B-A407-E318F12F716D}" destId="{4FEF44ED-368E-0442-B791-39DEABA86817}" srcOrd="5" destOrd="0" presId="urn:microsoft.com/office/officeart/2005/8/layout/pyramid2"/>
    <dgm:cxn modelId="{FBEEC20A-B2B7-2F46-9FF7-58EDD559C514}" type="presParOf" srcId="{559B2A25-71AA-544B-A407-E318F12F716D}" destId="{D9CB98D2-CEBA-7348-A9E1-C177467C2580}" srcOrd="6" destOrd="0" presId="urn:microsoft.com/office/officeart/2005/8/layout/pyramid2"/>
    <dgm:cxn modelId="{10BF3CFF-2CD3-C544-BE25-BE3945AC69B2}" type="presParOf" srcId="{559B2A25-71AA-544B-A407-E318F12F716D}" destId="{4436A194-A233-FF4B-8B7D-B8FEFA7E93D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1171EC-FD4C-D247-A0A1-F42CFC5A92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DCC3EF4-943D-CA43-BD15-9B6CC25EF635}">
      <dgm:prSet/>
      <dgm:spPr/>
      <dgm:t>
        <a:bodyPr/>
        <a:lstStyle/>
        <a:p>
          <a:r>
            <a:rPr lang="fr-FR" dirty="0"/>
            <a:t>Le master PPCP permet d’acquérir le titre de psychologue et celui de psychothérapeute (sous couvert de demande auprès de l’ARS)</a:t>
          </a:r>
        </a:p>
      </dgm:t>
    </dgm:pt>
    <dgm:pt modelId="{63437A23-1907-404D-ACFE-3C66EE7E35FA}" type="parTrans" cxnId="{7C6815AF-2174-B149-A62F-E76E3CFEE7A8}">
      <dgm:prSet/>
      <dgm:spPr/>
      <dgm:t>
        <a:bodyPr/>
        <a:lstStyle/>
        <a:p>
          <a:endParaRPr lang="fr-FR"/>
        </a:p>
      </dgm:t>
    </dgm:pt>
    <dgm:pt modelId="{C5939C23-A67C-294E-9329-D2718702F0A5}" type="sibTrans" cxnId="{7C6815AF-2174-B149-A62F-E76E3CFEE7A8}">
      <dgm:prSet/>
      <dgm:spPr/>
      <dgm:t>
        <a:bodyPr/>
        <a:lstStyle/>
        <a:p>
          <a:endParaRPr lang="fr-FR"/>
        </a:p>
      </dgm:t>
    </dgm:pt>
    <dgm:pt modelId="{7A5B4A46-1B93-8A49-A53F-91D136FEEAB8}" type="pres">
      <dgm:prSet presAssocID="{F11171EC-FD4C-D247-A0A1-F42CFC5A92BB}" presName="linear" presStyleCnt="0">
        <dgm:presLayoutVars>
          <dgm:animLvl val="lvl"/>
          <dgm:resizeHandles val="exact"/>
        </dgm:presLayoutVars>
      </dgm:prSet>
      <dgm:spPr/>
    </dgm:pt>
    <dgm:pt modelId="{97B606DE-7DAA-7046-A492-9E762C56BC93}" type="pres">
      <dgm:prSet presAssocID="{2DCC3EF4-943D-CA43-BD15-9B6CC25EF635}" presName="parentText" presStyleLbl="node1" presStyleIdx="0" presStyleCnt="1" custLinFactNeighborX="1377" custLinFactNeighborY="-13771">
        <dgm:presLayoutVars>
          <dgm:chMax val="0"/>
          <dgm:bulletEnabled val="1"/>
        </dgm:presLayoutVars>
      </dgm:prSet>
      <dgm:spPr/>
    </dgm:pt>
  </dgm:ptLst>
  <dgm:cxnLst>
    <dgm:cxn modelId="{559A903C-E895-9440-9844-243183884390}" type="presOf" srcId="{2DCC3EF4-943D-CA43-BD15-9B6CC25EF635}" destId="{97B606DE-7DAA-7046-A492-9E762C56BC93}" srcOrd="0" destOrd="0" presId="urn:microsoft.com/office/officeart/2005/8/layout/vList2"/>
    <dgm:cxn modelId="{7C6815AF-2174-B149-A62F-E76E3CFEE7A8}" srcId="{F11171EC-FD4C-D247-A0A1-F42CFC5A92BB}" destId="{2DCC3EF4-943D-CA43-BD15-9B6CC25EF635}" srcOrd="0" destOrd="0" parTransId="{63437A23-1907-404D-ACFE-3C66EE7E35FA}" sibTransId="{C5939C23-A67C-294E-9329-D2718702F0A5}"/>
    <dgm:cxn modelId="{2E0096DF-C1C2-A841-BDE4-9E7BC91528DE}" type="presOf" srcId="{F11171EC-FD4C-D247-A0A1-F42CFC5A92BB}" destId="{7A5B4A46-1B93-8A49-A53F-91D136FEEAB8}" srcOrd="0" destOrd="0" presId="urn:microsoft.com/office/officeart/2005/8/layout/vList2"/>
    <dgm:cxn modelId="{B6B1DA8A-1CFD-C94B-B668-B41B47713B21}" type="presParOf" srcId="{7A5B4A46-1B93-8A49-A53F-91D136FEEAB8}" destId="{97B606DE-7DAA-7046-A492-9E762C56BC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1E13EE-A4D0-7942-8BF3-B6F18C1297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8B110E9-A4CC-F044-8AC2-A935C2045365}">
      <dgm:prSet/>
      <dgm:spPr/>
      <dgm:t>
        <a:bodyPr/>
        <a:lstStyle/>
        <a:p>
          <a:pPr algn="ctr"/>
          <a:r>
            <a:rPr lang="fr-FR" dirty="0"/>
            <a:t>Le master parcours PPCP vise à former des psychologues praticiens, orientés sur l’élaboration et la mise en œuvre de dispositifs de prévention, d’accompagnement et de soins psychiques dans des secteurs d’activité diversifiés (public et privé)</a:t>
          </a:r>
        </a:p>
      </dgm:t>
    </dgm:pt>
    <dgm:pt modelId="{FA8DB765-A1EC-C044-A815-234A6694302B}" type="parTrans" cxnId="{919B7E8B-BD20-2244-A775-201BB4815CD0}">
      <dgm:prSet/>
      <dgm:spPr/>
      <dgm:t>
        <a:bodyPr/>
        <a:lstStyle/>
        <a:p>
          <a:endParaRPr lang="fr-FR"/>
        </a:p>
      </dgm:t>
    </dgm:pt>
    <dgm:pt modelId="{C6441D7A-825B-2740-8B3B-73CE497493B2}" type="sibTrans" cxnId="{919B7E8B-BD20-2244-A775-201BB4815CD0}">
      <dgm:prSet/>
      <dgm:spPr/>
      <dgm:t>
        <a:bodyPr/>
        <a:lstStyle/>
        <a:p>
          <a:endParaRPr lang="fr-FR"/>
        </a:p>
      </dgm:t>
    </dgm:pt>
    <dgm:pt modelId="{B5A914E0-D03E-9C4F-B6D4-09C6BFBE9059}" type="pres">
      <dgm:prSet presAssocID="{B21E13EE-A4D0-7942-8BF3-B6F18C1297D8}" presName="linear" presStyleCnt="0">
        <dgm:presLayoutVars>
          <dgm:animLvl val="lvl"/>
          <dgm:resizeHandles val="exact"/>
        </dgm:presLayoutVars>
      </dgm:prSet>
      <dgm:spPr/>
    </dgm:pt>
    <dgm:pt modelId="{261C8C9C-EF86-374E-A5FC-5FEE1C486C08}" type="pres">
      <dgm:prSet presAssocID="{28B110E9-A4CC-F044-8AC2-A935C2045365}" presName="parentText" presStyleLbl="node1" presStyleIdx="0" presStyleCnt="1" custLinFactNeighborX="-5000" custLinFactNeighborY="-3342">
        <dgm:presLayoutVars>
          <dgm:chMax val="0"/>
          <dgm:bulletEnabled val="1"/>
        </dgm:presLayoutVars>
      </dgm:prSet>
      <dgm:spPr/>
    </dgm:pt>
  </dgm:ptLst>
  <dgm:cxnLst>
    <dgm:cxn modelId="{75BF063D-807F-9848-AE44-BDD7C9CAB9F8}" type="presOf" srcId="{B21E13EE-A4D0-7942-8BF3-B6F18C1297D8}" destId="{B5A914E0-D03E-9C4F-B6D4-09C6BFBE9059}" srcOrd="0" destOrd="0" presId="urn:microsoft.com/office/officeart/2005/8/layout/vList2"/>
    <dgm:cxn modelId="{919B7E8B-BD20-2244-A775-201BB4815CD0}" srcId="{B21E13EE-A4D0-7942-8BF3-B6F18C1297D8}" destId="{28B110E9-A4CC-F044-8AC2-A935C2045365}" srcOrd="0" destOrd="0" parTransId="{FA8DB765-A1EC-C044-A815-234A6694302B}" sibTransId="{C6441D7A-825B-2740-8B3B-73CE497493B2}"/>
    <dgm:cxn modelId="{9675DEB4-8450-CF41-BEE2-AD2D399C8A11}" type="presOf" srcId="{28B110E9-A4CC-F044-8AC2-A935C2045365}" destId="{261C8C9C-EF86-374E-A5FC-5FEE1C486C08}" srcOrd="0" destOrd="0" presId="urn:microsoft.com/office/officeart/2005/8/layout/vList2"/>
    <dgm:cxn modelId="{FF481F6C-7FC7-5D45-A262-239442CE442C}" type="presParOf" srcId="{B5A914E0-D03E-9C4F-B6D4-09C6BFBE9059}" destId="{261C8C9C-EF86-374E-A5FC-5FEE1C486C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50F340-5538-7644-BB2D-F063C28DFBEE}" type="doc">
      <dgm:prSet loTypeId="urn:microsoft.com/office/officeart/2005/8/layout/default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8A66583-84DB-8E4E-9621-D2724C44C23B}">
      <dgm:prSet phldrT="[Texte]"/>
      <dgm:spPr/>
      <dgm:t>
        <a:bodyPr/>
        <a:lstStyle/>
        <a:p>
          <a:pPr>
            <a:buFontTx/>
            <a:buChar char="-"/>
          </a:pPr>
          <a:r>
            <a:rPr lang="fr-FR" dirty="0"/>
            <a:t>Psychiatrie, pédopsychiatrie, </a:t>
          </a:r>
          <a:r>
            <a:rPr lang="fr-FR" dirty="0" err="1"/>
            <a:t>gérontopsychiatrie</a:t>
          </a:r>
          <a:r>
            <a:rPr lang="fr-FR" dirty="0"/>
            <a:t>…</a:t>
          </a:r>
        </a:p>
        <a:p>
          <a:pPr>
            <a:buFontTx/>
            <a:buChar char="-"/>
          </a:pPr>
          <a:endParaRPr lang="fr-FR" dirty="0"/>
        </a:p>
      </dgm:t>
    </dgm:pt>
    <dgm:pt modelId="{1C518D95-B3C9-474E-B45F-1A7BB1119A82}" type="parTrans" cxnId="{20F26916-2FD3-6D4E-A99F-6D6AD37D7BB9}">
      <dgm:prSet/>
      <dgm:spPr/>
      <dgm:t>
        <a:bodyPr/>
        <a:lstStyle/>
        <a:p>
          <a:endParaRPr lang="fr-FR"/>
        </a:p>
      </dgm:t>
    </dgm:pt>
    <dgm:pt modelId="{E267A849-EF9B-6846-B74D-9D55023BBE9E}" type="sibTrans" cxnId="{20F26916-2FD3-6D4E-A99F-6D6AD37D7BB9}">
      <dgm:prSet/>
      <dgm:spPr/>
      <dgm:t>
        <a:bodyPr/>
        <a:lstStyle/>
        <a:p>
          <a:endParaRPr lang="fr-FR"/>
        </a:p>
      </dgm:t>
    </dgm:pt>
    <dgm:pt modelId="{E2239CC7-83AB-C843-9FEB-0FDF51EB946C}">
      <dgm:prSet phldrT="[Texte]"/>
      <dgm:spPr/>
      <dgm:t>
        <a:bodyPr/>
        <a:lstStyle/>
        <a:p>
          <a:pPr>
            <a:buFontTx/>
            <a:buChar char="-"/>
          </a:pPr>
          <a:r>
            <a:rPr lang="fr-FR" dirty="0"/>
            <a:t>Éducation spécialisée (enfant, adolescent, adulte), services de prévention (de la maltraitance, de la délinquance...).</a:t>
          </a:r>
        </a:p>
      </dgm:t>
    </dgm:pt>
    <dgm:pt modelId="{CBBDC2F7-E90E-8444-A7E5-6A7EC5F3BEE1}" type="parTrans" cxnId="{B7A17A71-0C91-4C49-BDA2-C894FB64D77B}">
      <dgm:prSet/>
      <dgm:spPr/>
      <dgm:t>
        <a:bodyPr/>
        <a:lstStyle/>
        <a:p>
          <a:endParaRPr lang="fr-FR"/>
        </a:p>
      </dgm:t>
    </dgm:pt>
    <dgm:pt modelId="{914FEB98-C5B1-C547-81D8-B5422D3F0120}" type="sibTrans" cxnId="{B7A17A71-0C91-4C49-BDA2-C894FB64D77B}">
      <dgm:prSet/>
      <dgm:spPr/>
      <dgm:t>
        <a:bodyPr/>
        <a:lstStyle/>
        <a:p>
          <a:endParaRPr lang="fr-FR"/>
        </a:p>
      </dgm:t>
    </dgm:pt>
    <dgm:pt modelId="{7E4BCD9C-2446-B843-9384-2411B6342AA0}">
      <dgm:prSet phldrT="[Texte]"/>
      <dgm:spPr/>
      <dgm:t>
        <a:bodyPr/>
        <a:lstStyle/>
        <a:p>
          <a:pPr>
            <a:buFontTx/>
            <a:buChar char="-"/>
          </a:pPr>
          <a:r>
            <a:rPr lang="fr-FR" dirty="0"/>
            <a:t>Services de soins somatiques (</a:t>
          </a:r>
          <a:r>
            <a:rPr lang="fr-FR" dirty="0" err="1"/>
            <a:t>hôpital</a:t>
          </a:r>
          <a:r>
            <a:rPr lang="fr-FR" dirty="0"/>
            <a:t> </a:t>
          </a:r>
          <a:r>
            <a:rPr lang="fr-FR" dirty="0" err="1"/>
            <a:t>général</a:t>
          </a:r>
          <a:r>
            <a:rPr lang="fr-FR" dirty="0"/>
            <a:t>, services de soins </a:t>
          </a:r>
          <a:r>
            <a:rPr lang="fr-FR" dirty="0" err="1"/>
            <a:t>spécialisés</a:t>
          </a:r>
          <a:r>
            <a:rPr lang="fr-FR" dirty="0"/>
            <a:t>, centres de réadaptation, urgences, réanimations, centre de traitement de la douleur). </a:t>
          </a:r>
        </a:p>
        <a:p>
          <a:pPr>
            <a:buFontTx/>
            <a:buChar char="-"/>
          </a:pPr>
          <a:endParaRPr lang="fr-FR" dirty="0"/>
        </a:p>
      </dgm:t>
    </dgm:pt>
    <dgm:pt modelId="{F1DA1593-E3CC-AF4D-A4B1-C205C091FC5F}" type="parTrans" cxnId="{35274471-F9BE-B34F-B96A-DDFD003A14EC}">
      <dgm:prSet/>
      <dgm:spPr/>
      <dgm:t>
        <a:bodyPr/>
        <a:lstStyle/>
        <a:p>
          <a:endParaRPr lang="fr-FR"/>
        </a:p>
      </dgm:t>
    </dgm:pt>
    <dgm:pt modelId="{85816C0B-DA1B-2243-AA4D-3FF15BB9558F}" type="sibTrans" cxnId="{35274471-F9BE-B34F-B96A-DDFD003A14EC}">
      <dgm:prSet/>
      <dgm:spPr/>
      <dgm:t>
        <a:bodyPr/>
        <a:lstStyle/>
        <a:p>
          <a:endParaRPr lang="fr-FR"/>
        </a:p>
      </dgm:t>
    </dgm:pt>
    <dgm:pt modelId="{9CBC969F-9C49-FA4B-9558-63920108F8DB}">
      <dgm:prSet phldrT="[Texte]"/>
      <dgm:spPr/>
      <dgm:t>
        <a:bodyPr/>
        <a:lstStyle/>
        <a:p>
          <a:pPr>
            <a:buFontTx/>
            <a:buChar char="-"/>
          </a:pPr>
          <a:r>
            <a:rPr lang="fr-FR" dirty="0"/>
            <a:t>Institutions médico-psycho-sociales (CAMSP, CMPP, services de prévention, IMP, </a:t>
          </a:r>
          <a:r>
            <a:rPr lang="fr-FR" dirty="0" err="1"/>
            <a:t>IMPro,etc</a:t>
          </a:r>
          <a:r>
            <a:rPr lang="fr-FR" dirty="0"/>
            <a:t>.).</a:t>
          </a:r>
        </a:p>
      </dgm:t>
    </dgm:pt>
    <dgm:pt modelId="{E553F36F-537A-6547-94C8-89C9FDDD4AEB}" type="parTrans" cxnId="{C1992747-6663-6342-8829-10439FCDC506}">
      <dgm:prSet/>
      <dgm:spPr/>
      <dgm:t>
        <a:bodyPr/>
        <a:lstStyle/>
        <a:p>
          <a:endParaRPr lang="fr-FR"/>
        </a:p>
      </dgm:t>
    </dgm:pt>
    <dgm:pt modelId="{1D609FBA-ECD3-7043-AFE1-319C71C12795}" type="sibTrans" cxnId="{C1992747-6663-6342-8829-10439FCDC506}">
      <dgm:prSet/>
      <dgm:spPr/>
      <dgm:t>
        <a:bodyPr/>
        <a:lstStyle/>
        <a:p>
          <a:endParaRPr lang="fr-FR"/>
        </a:p>
      </dgm:t>
    </dgm:pt>
    <dgm:pt modelId="{2FA6A7B5-8521-084B-8E98-A345EDB7E57F}">
      <dgm:prSet phldrT="[Texte]"/>
      <dgm:spPr/>
      <dgm:t>
        <a:bodyPr/>
        <a:lstStyle/>
        <a:p>
          <a:pPr>
            <a:buFontTx/>
            <a:buChar char="-"/>
          </a:pPr>
          <a:r>
            <a:rPr lang="fr-FR" dirty="0"/>
            <a:t>Lieux d’accueil ordinaires ou d’urgence (crèches, garderie, pouponnières, écoles, points rencontres, accueil mères-enfants, etc.). </a:t>
          </a:r>
        </a:p>
      </dgm:t>
    </dgm:pt>
    <dgm:pt modelId="{36572907-9ACC-134B-BA0E-A720EA9B39AF}" type="parTrans" cxnId="{A089B72E-A273-2D4F-93EE-7CDA58E80BF4}">
      <dgm:prSet/>
      <dgm:spPr/>
      <dgm:t>
        <a:bodyPr/>
        <a:lstStyle/>
        <a:p>
          <a:endParaRPr lang="fr-FR"/>
        </a:p>
      </dgm:t>
    </dgm:pt>
    <dgm:pt modelId="{FFD6E7BD-CC7C-8444-BDAF-0F3386A4A56F}" type="sibTrans" cxnId="{A089B72E-A273-2D4F-93EE-7CDA58E80BF4}">
      <dgm:prSet/>
      <dgm:spPr/>
      <dgm:t>
        <a:bodyPr/>
        <a:lstStyle/>
        <a:p>
          <a:endParaRPr lang="fr-FR"/>
        </a:p>
      </dgm:t>
    </dgm:pt>
    <dgm:pt modelId="{692F6218-8EBA-8048-9772-49893A5E8281}" type="pres">
      <dgm:prSet presAssocID="{2A50F340-5538-7644-BB2D-F063C28DFBEE}" presName="diagram" presStyleCnt="0">
        <dgm:presLayoutVars>
          <dgm:dir/>
          <dgm:resizeHandles val="exact"/>
        </dgm:presLayoutVars>
      </dgm:prSet>
      <dgm:spPr/>
    </dgm:pt>
    <dgm:pt modelId="{30A0054E-B772-7949-B47D-D152AE01637E}" type="pres">
      <dgm:prSet presAssocID="{68A66583-84DB-8E4E-9621-D2724C44C23B}" presName="node" presStyleLbl="node1" presStyleIdx="0" presStyleCnt="5">
        <dgm:presLayoutVars>
          <dgm:bulletEnabled val="1"/>
        </dgm:presLayoutVars>
      </dgm:prSet>
      <dgm:spPr/>
    </dgm:pt>
    <dgm:pt modelId="{2D018881-FCD8-3A4D-863A-A452EC26E7DF}" type="pres">
      <dgm:prSet presAssocID="{E267A849-EF9B-6846-B74D-9D55023BBE9E}" presName="sibTrans" presStyleCnt="0"/>
      <dgm:spPr/>
    </dgm:pt>
    <dgm:pt modelId="{98146CE1-1879-9445-8E7E-2B6D0B3F7812}" type="pres">
      <dgm:prSet presAssocID="{E2239CC7-83AB-C843-9FEB-0FDF51EB946C}" presName="node" presStyleLbl="node1" presStyleIdx="1" presStyleCnt="5">
        <dgm:presLayoutVars>
          <dgm:bulletEnabled val="1"/>
        </dgm:presLayoutVars>
      </dgm:prSet>
      <dgm:spPr/>
    </dgm:pt>
    <dgm:pt modelId="{BF9E7D28-EFF5-7049-8A6E-298929CBCAD5}" type="pres">
      <dgm:prSet presAssocID="{914FEB98-C5B1-C547-81D8-B5422D3F0120}" presName="sibTrans" presStyleCnt="0"/>
      <dgm:spPr/>
    </dgm:pt>
    <dgm:pt modelId="{60A38127-FFCD-544E-BC8F-52B8E43557B2}" type="pres">
      <dgm:prSet presAssocID="{7E4BCD9C-2446-B843-9384-2411B6342AA0}" presName="node" presStyleLbl="node1" presStyleIdx="2" presStyleCnt="5">
        <dgm:presLayoutVars>
          <dgm:bulletEnabled val="1"/>
        </dgm:presLayoutVars>
      </dgm:prSet>
      <dgm:spPr/>
    </dgm:pt>
    <dgm:pt modelId="{9C03D85F-F703-4243-B23D-F75BD249BFC9}" type="pres">
      <dgm:prSet presAssocID="{85816C0B-DA1B-2243-AA4D-3FF15BB9558F}" presName="sibTrans" presStyleCnt="0"/>
      <dgm:spPr/>
    </dgm:pt>
    <dgm:pt modelId="{E06DABE0-0BE8-AF44-97D7-76414BB66178}" type="pres">
      <dgm:prSet presAssocID="{9CBC969F-9C49-FA4B-9558-63920108F8DB}" presName="node" presStyleLbl="node1" presStyleIdx="3" presStyleCnt="5">
        <dgm:presLayoutVars>
          <dgm:bulletEnabled val="1"/>
        </dgm:presLayoutVars>
      </dgm:prSet>
      <dgm:spPr/>
    </dgm:pt>
    <dgm:pt modelId="{FF77E512-2E2A-1D45-ACF2-3BFFDC4EFE1E}" type="pres">
      <dgm:prSet presAssocID="{1D609FBA-ECD3-7043-AFE1-319C71C12795}" presName="sibTrans" presStyleCnt="0"/>
      <dgm:spPr/>
    </dgm:pt>
    <dgm:pt modelId="{0C6927A4-F1CC-CC42-A37F-58E56E353237}" type="pres">
      <dgm:prSet presAssocID="{2FA6A7B5-8521-084B-8E98-A345EDB7E57F}" presName="node" presStyleLbl="node1" presStyleIdx="4" presStyleCnt="5">
        <dgm:presLayoutVars>
          <dgm:bulletEnabled val="1"/>
        </dgm:presLayoutVars>
      </dgm:prSet>
      <dgm:spPr/>
    </dgm:pt>
  </dgm:ptLst>
  <dgm:cxnLst>
    <dgm:cxn modelId="{9DCD0316-2173-DA4B-873B-14F2533ADD96}" type="presOf" srcId="{2A50F340-5538-7644-BB2D-F063C28DFBEE}" destId="{692F6218-8EBA-8048-9772-49893A5E8281}" srcOrd="0" destOrd="0" presId="urn:microsoft.com/office/officeart/2005/8/layout/default"/>
    <dgm:cxn modelId="{20F26916-2FD3-6D4E-A99F-6D6AD37D7BB9}" srcId="{2A50F340-5538-7644-BB2D-F063C28DFBEE}" destId="{68A66583-84DB-8E4E-9621-D2724C44C23B}" srcOrd="0" destOrd="0" parTransId="{1C518D95-B3C9-474E-B45F-1A7BB1119A82}" sibTransId="{E267A849-EF9B-6846-B74D-9D55023BBE9E}"/>
    <dgm:cxn modelId="{A089B72E-A273-2D4F-93EE-7CDA58E80BF4}" srcId="{2A50F340-5538-7644-BB2D-F063C28DFBEE}" destId="{2FA6A7B5-8521-084B-8E98-A345EDB7E57F}" srcOrd="4" destOrd="0" parTransId="{36572907-9ACC-134B-BA0E-A720EA9B39AF}" sibTransId="{FFD6E7BD-CC7C-8444-BDAF-0F3386A4A56F}"/>
    <dgm:cxn modelId="{FD5D8146-CCE6-9241-AE1A-8F340CF7D411}" type="presOf" srcId="{68A66583-84DB-8E4E-9621-D2724C44C23B}" destId="{30A0054E-B772-7949-B47D-D152AE01637E}" srcOrd="0" destOrd="0" presId="urn:microsoft.com/office/officeart/2005/8/layout/default"/>
    <dgm:cxn modelId="{C1992747-6663-6342-8829-10439FCDC506}" srcId="{2A50F340-5538-7644-BB2D-F063C28DFBEE}" destId="{9CBC969F-9C49-FA4B-9558-63920108F8DB}" srcOrd="3" destOrd="0" parTransId="{E553F36F-537A-6547-94C8-89C9FDDD4AEB}" sibTransId="{1D609FBA-ECD3-7043-AFE1-319C71C12795}"/>
    <dgm:cxn modelId="{27E6FC6C-3E58-2540-8C6A-4DAE3D7E1DA2}" type="presOf" srcId="{E2239CC7-83AB-C843-9FEB-0FDF51EB946C}" destId="{98146CE1-1879-9445-8E7E-2B6D0B3F7812}" srcOrd="0" destOrd="0" presId="urn:microsoft.com/office/officeart/2005/8/layout/default"/>
    <dgm:cxn modelId="{35274471-F9BE-B34F-B96A-DDFD003A14EC}" srcId="{2A50F340-5538-7644-BB2D-F063C28DFBEE}" destId="{7E4BCD9C-2446-B843-9384-2411B6342AA0}" srcOrd="2" destOrd="0" parTransId="{F1DA1593-E3CC-AF4D-A4B1-C205C091FC5F}" sibTransId="{85816C0B-DA1B-2243-AA4D-3FF15BB9558F}"/>
    <dgm:cxn modelId="{B7A17A71-0C91-4C49-BDA2-C894FB64D77B}" srcId="{2A50F340-5538-7644-BB2D-F063C28DFBEE}" destId="{E2239CC7-83AB-C843-9FEB-0FDF51EB946C}" srcOrd="1" destOrd="0" parTransId="{CBBDC2F7-E90E-8444-A7E5-6A7EC5F3BEE1}" sibTransId="{914FEB98-C5B1-C547-81D8-B5422D3F0120}"/>
    <dgm:cxn modelId="{A09BED84-5663-7A45-8B2F-61C086C9A2A5}" type="presOf" srcId="{9CBC969F-9C49-FA4B-9558-63920108F8DB}" destId="{E06DABE0-0BE8-AF44-97D7-76414BB66178}" srcOrd="0" destOrd="0" presId="urn:microsoft.com/office/officeart/2005/8/layout/default"/>
    <dgm:cxn modelId="{5B4154AF-6945-5044-9BB3-4D9203D9C730}" type="presOf" srcId="{2FA6A7B5-8521-084B-8E98-A345EDB7E57F}" destId="{0C6927A4-F1CC-CC42-A37F-58E56E353237}" srcOrd="0" destOrd="0" presId="urn:microsoft.com/office/officeart/2005/8/layout/default"/>
    <dgm:cxn modelId="{7D2187F7-DF73-604B-8E55-0ED39EECCDCA}" type="presOf" srcId="{7E4BCD9C-2446-B843-9384-2411B6342AA0}" destId="{60A38127-FFCD-544E-BC8F-52B8E43557B2}" srcOrd="0" destOrd="0" presId="urn:microsoft.com/office/officeart/2005/8/layout/default"/>
    <dgm:cxn modelId="{D42A8562-C082-7547-B604-4B89FE39970C}" type="presParOf" srcId="{692F6218-8EBA-8048-9772-49893A5E8281}" destId="{30A0054E-B772-7949-B47D-D152AE01637E}" srcOrd="0" destOrd="0" presId="urn:microsoft.com/office/officeart/2005/8/layout/default"/>
    <dgm:cxn modelId="{7D769F3E-1BD3-8F4E-9B08-F736F88EEE76}" type="presParOf" srcId="{692F6218-8EBA-8048-9772-49893A5E8281}" destId="{2D018881-FCD8-3A4D-863A-A452EC26E7DF}" srcOrd="1" destOrd="0" presId="urn:microsoft.com/office/officeart/2005/8/layout/default"/>
    <dgm:cxn modelId="{C1E1F6E9-47D8-CD44-B187-347C60F8CA21}" type="presParOf" srcId="{692F6218-8EBA-8048-9772-49893A5E8281}" destId="{98146CE1-1879-9445-8E7E-2B6D0B3F7812}" srcOrd="2" destOrd="0" presId="urn:microsoft.com/office/officeart/2005/8/layout/default"/>
    <dgm:cxn modelId="{34C342F7-2648-F540-90CB-F4A0FA8BD8B2}" type="presParOf" srcId="{692F6218-8EBA-8048-9772-49893A5E8281}" destId="{BF9E7D28-EFF5-7049-8A6E-298929CBCAD5}" srcOrd="3" destOrd="0" presId="urn:microsoft.com/office/officeart/2005/8/layout/default"/>
    <dgm:cxn modelId="{48BDF577-439E-0C4B-8EAE-82EFAE783768}" type="presParOf" srcId="{692F6218-8EBA-8048-9772-49893A5E8281}" destId="{60A38127-FFCD-544E-BC8F-52B8E43557B2}" srcOrd="4" destOrd="0" presId="urn:microsoft.com/office/officeart/2005/8/layout/default"/>
    <dgm:cxn modelId="{716DC7A0-D098-404A-B5D0-3EDA25E4E1FC}" type="presParOf" srcId="{692F6218-8EBA-8048-9772-49893A5E8281}" destId="{9C03D85F-F703-4243-B23D-F75BD249BFC9}" srcOrd="5" destOrd="0" presId="urn:microsoft.com/office/officeart/2005/8/layout/default"/>
    <dgm:cxn modelId="{E3B82AF6-1F65-EB41-9D43-2195832DDD1A}" type="presParOf" srcId="{692F6218-8EBA-8048-9772-49893A5E8281}" destId="{E06DABE0-0BE8-AF44-97D7-76414BB66178}" srcOrd="6" destOrd="0" presId="urn:microsoft.com/office/officeart/2005/8/layout/default"/>
    <dgm:cxn modelId="{C7AC7188-8B21-0C4D-A053-248E8E8708D1}" type="presParOf" srcId="{692F6218-8EBA-8048-9772-49893A5E8281}" destId="{FF77E512-2E2A-1D45-ACF2-3BFFDC4EFE1E}" srcOrd="7" destOrd="0" presId="urn:microsoft.com/office/officeart/2005/8/layout/default"/>
    <dgm:cxn modelId="{ACA2DF7C-76E2-0646-8CF7-374843ACC0E4}" type="presParOf" srcId="{692F6218-8EBA-8048-9772-49893A5E8281}" destId="{0C6927A4-F1CC-CC42-A37F-58E56E35323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084646-6E35-B94C-A703-5BB440A852B7}" type="doc">
      <dgm:prSet loTypeId="urn:microsoft.com/office/officeart/2005/8/layout/default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CC90189-BF61-E243-ACE0-C6960D71EF71}">
      <dgm:prSet/>
      <dgm:spPr/>
      <dgm:t>
        <a:bodyPr/>
        <a:lstStyle/>
        <a:p>
          <a:r>
            <a:rPr lang="fr-FR" dirty="0"/>
            <a:t>Institutions prenant en charge les handicaps intellectuels et physiques (CAMSP, SESSAD, MAS, IME, ESAT, etc.).</a:t>
          </a:r>
        </a:p>
      </dgm:t>
    </dgm:pt>
    <dgm:pt modelId="{797CE03F-8CD7-8D48-A63F-CAFD6E4C9E68}" type="parTrans" cxnId="{913A5123-C2C7-7D45-8D23-809199181A3B}">
      <dgm:prSet/>
      <dgm:spPr/>
      <dgm:t>
        <a:bodyPr/>
        <a:lstStyle/>
        <a:p>
          <a:endParaRPr lang="fr-FR"/>
        </a:p>
      </dgm:t>
    </dgm:pt>
    <dgm:pt modelId="{0F216F4F-DC74-FB45-8A7D-6786AD793DAC}" type="sibTrans" cxnId="{913A5123-C2C7-7D45-8D23-809199181A3B}">
      <dgm:prSet/>
      <dgm:spPr/>
      <dgm:t>
        <a:bodyPr/>
        <a:lstStyle/>
        <a:p>
          <a:endParaRPr lang="fr-FR"/>
        </a:p>
      </dgm:t>
    </dgm:pt>
    <dgm:pt modelId="{16F5E11B-9F74-6E47-A604-674E382E9CE2}">
      <dgm:prSet/>
      <dgm:spPr/>
      <dgm:t>
        <a:bodyPr/>
        <a:lstStyle/>
        <a:p>
          <a:r>
            <a:rPr lang="fr-FR" dirty="0"/>
            <a:t>Institutions du secteur judiciaire et pénitentiaire </a:t>
          </a:r>
        </a:p>
      </dgm:t>
    </dgm:pt>
    <dgm:pt modelId="{F47266FB-4E16-8745-A2A6-9FA02053A454}" type="parTrans" cxnId="{09A77565-607C-7747-9881-2EF833DB7583}">
      <dgm:prSet/>
      <dgm:spPr/>
      <dgm:t>
        <a:bodyPr/>
        <a:lstStyle/>
        <a:p>
          <a:endParaRPr lang="fr-FR"/>
        </a:p>
      </dgm:t>
    </dgm:pt>
    <dgm:pt modelId="{60B77B73-AFDA-4A41-B134-5CD1BC4C6155}" type="sibTrans" cxnId="{09A77565-607C-7747-9881-2EF833DB7583}">
      <dgm:prSet/>
      <dgm:spPr/>
      <dgm:t>
        <a:bodyPr/>
        <a:lstStyle/>
        <a:p>
          <a:endParaRPr lang="fr-FR"/>
        </a:p>
      </dgm:t>
    </dgm:pt>
    <dgm:pt modelId="{DEBDA820-D61A-174E-9A05-977DD3DEDB11}">
      <dgm:prSet/>
      <dgm:spPr/>
      <dgm:t>
        <a:bodyPr/>
        <a:lstStyle/>
        <a:p>
          <a:r>
            <a:rPr lang="fr-FR" dirty="0"/>
            <a:t>Institutions pour sujets vieillissants (maisons de retraite, EHPAD, services gériatriques).</a:t>
          </a:r>
        </a:p>
      </dgm:t>
    </dgm:pt>
    <dgm:pt modelId="{5D6F0747-D1C7-354B-9328-BCC9930A2336}" type="parTrans" cxnId="{5173D9CF-ECA2-2044-B501-B8FF7489CEF1}">
      <dgm:prSet/>
      <dgm:spPr/>
      <dgm:t>
        <a:bodyPr/>
        <a:lstStyle/>
        <a:p>
          <a:endParaRPr lang="fr-FR"/>
        </a:p>
      </dgm:t>
    </dgm:pt>
    <dgm:pt modelId="{7D3E9552-77A8-0345-93E0-8A6AC9AE61B7}" type="sibTrans" cxnId="{5173D9CF-ECA2-2044-B501-B8FF7489CEF1}">
      <dgm:prSet/>
      <dgm:spPr/>
      <dgm:t>
        <a:bodyPr/>
        <a:lstStyle/>
        <a:p>
          <a:endParaRPr lang="fr-FR"/>
        </a:p>
      </dgm:t>
    </dgm:pt>
    <dgm:pt modelId="{4D20DB38-E471-C545-8208-0B2CEFF63F41}">
      <dgm:prSet/>
      <dgm:spPr/>
      <dgm:t>
        <a:bodyPr/>
        <a:lstStyle/>
        <a:p>
          <a:r>
            <a:rPr lang="fr-FR" dirty="0"/>
            <a:t>Services proposant des consultations ou des lieux d’écoute (adolescents, aide aux victimes, accueil des personnes addicts, prostitution, etc.).</a:t>
          </a:r>
        </a:p>
      </dgm:t>
    </dgm:pt>
    <dgm:pt modelId="{02CFD867-CF05-3444-AA5B-CABB2CED084D}" type="parTrans" cxnId="{07368230-A263-C543-B31B-87F1CAC8078A}">
      <dgm:prSet/>
      <dgm:spPr/>
      <dgm:t>
        <a:bodyPr/>
        <a:lstStyle/>
        <a:p>
          <a:endParaRPr lang="fr-FR"/>
        </a:p>
      </dgm:t>
    </dgm:pt>
    <dgm:pt modelId="{DC31B835-8F64-3345-83B5-BBFB703755BA}" type="sibTrans" cxnId="{07368230-A263-C543-B31B-87F1CAC8078A}">
      <dgm:prSet/>
      <dgm:spPr/>
      <dgm:t>
        <a:bodyPr/>
        <a:lstStyle/>
        <a:p>
          <a:endParaRPr lang="fr-FR"/>
        </a:p>
      </dgm:t>
    </dgm:pt>
    <dgm:pt modelId="{2AE63ED1-CA6A-F448-BE47-CB8465D66CFE}">
      <dgm:prSet/>
      <dgm:spPr/>
      <dgm:t>
        <a:bodyPr/>
        <a:lstStyle/>
        <a:p>
          <a:r>
            <a:rPr lang="fr-FR" dirty="0"/>
            <a:t>Centres médico-sociaux, centres d’accueil des personnes en situation de précarité (bénéficiaire du RSA, CMU, SDF, etc.), missions locales...</a:t>
          </a:r>
        </a:p>
      </dgm:t>
    </dgm:pt>
    <dgm:pt modelId="{4758C6BD-2DC4-7746-9831-F65994829946}" type="parTrans" cxnId="{6543DB36-6463-A649-A568-7DA93848185F}">
      <dgm:prSet/>
      <dgm:spPr/>
      <dgm:t>
        <a:bodyPr/>
        <a:lstStyle/>
        <a:p>
          <a:endParaRPr lang="fr-FR"/>
        </a:p>
      </dgm:t>
    </dgm:pt>
    <dgm:pt modelId="{A9BDB669-6677-9942-8D22-509EBFFD3677}" type="sibTrans" cxnId="{6543DB36-6463-A649-A568-7DA93848185F}">
      <dgm:prSet/>
      <dgm:spPr/>
      <dgm:t>
        <a:bodyPr/>
        <a:lstStyle/>
        <a:p>
          <a:endParaRPr lang="fr-FR"/>
        </a:p>
      </dgm:t>
    </dgm:pt>
    <dgm:pt modelId="{A721C2F3-AA17-4C4F-8AD1-5746832CB1A5}">
      <dgm:prSet/>
      <dgm:spPr/>
      <dgm:t>
        <a:bodyPr/>
        <a:lstStyle/>
        <a:p>
          <a:r>
            <a:rPr lang="fr-FR" dirty="0"/>
            <a:t>Réseaux sociaux (autour de la périnatalité, PMI, de l’errance, des banlieues, etc.).</a:t>
          </a:r>
        </a:p>
        <a:p>
          <a:r>
            <a:rPr lang="fr-FR" dirty="0"/>
            <a:t>Institutions caritatives et humanitaires. </a:t>
          </a:r>
        </a:p>
      </dgm:t>
    </dgm:pt>
    <dgm:pt modelId="{2A89A163-2CD8-C54D-BC56-370C8A82EA27}" type="parTrans" cxnId="{2FCE4180-6CE7-9548-B32A-C67E77C2687F}">
      <dgm:prSet/>
      <dgm:spPr/>
      <dgm:t>
        <a:bodyPr/>
        <a:lstStyle/>
        <a:p>
          <a:endParaRPr lang="fr-FR"/>
        </a:p>
      </dgm:t>
    </dgm:pt>
    <dgm:pt modelId="{AB524DEE-EF9C-4C4A-AE36-F303FD149638}" type="sibTrans" cxnId="{2FCE4180-6CE7-9548-B32A-C67E77C2687F}">
      <dgm:prSet/>
      <dgm:spPr/>
      <dgm:t>
        <a:bodyPr/>
        <a:lstStyle/>
        <a:p>
          <a:endParaRPr lang="fr-FR"/>
        </a:p>
      </dgm:t>
    </dgm:pt>
    <dgm:pt modelId="{BBE10673-29F5-5F4E-9E1A-85173D989F4F}" type="pres">
      <dgm:prSet presAssocID="{2D084646-6E35-B94C-A703-5BB440A852B7}" presName="diagram" presStyleCnt="0">
        <dgm:presLayoutVars>
          <dgm:dir/>
          <dgm:resizeHandles val="exact"/>
        </dgm:presLayoutVars>
      </dgm:prSet>
      <dgm:spPr/>
    </dgm:pt>
    <dgm:pt modelId="{83BD9862-59CD-BF45-B0FA-052BC195A736}" type="pres">
      <dgm:prSet presAssocID="{BCC90189-BF61-E243-ACE0-C6960D71EF71}" presName="node" presStyleLbl="node1" presStyleIdx="0" presStyleCnt="6">
        <dgm:presLayoutVars>
          <dgm:bulletEnabled val="1"/>
        </dgm:presLayoutVars>
      </dgm:prSet>
      <dgm:spPr/>
    </dgm:pt>
    <dgm:pt modelId="{11838CD7-4B87-2D45-9231-E9B115D50446}" type="pres">
      <dgm:prSet presAssocID="{0F216F4F-DC74-FB45-8A7D-6786AD793DAC}" presName="sibTrans" presStyleCnt="0"/>
      <dgm:spPr/>
    </dgm:pt>
    <dgm:pt modelId="{04A857FF-BA85-4544-A8C0-FC22AA059EBB}" type="pres">
      <dgm:prSet presAssocID="{16F5E11B-9F74-6E47-A604-674E382E9CE2}" presName="node" presStyleLbl="node1" presStyleIdx="1" presStyleCnt="6">
        <dgm:presLayoutVars>
          <dgm:bulletEnabled val="1"/>
        </dgm:presLayoutVars>
      </dgm:prSet>
      <dgm:spPr/>
    </dgm:pt>
    <dgm:pt modelId="{3758023E-671D-7749-A547-967FFB6E32F3}" type="pres">
      <dgm:prSet presAssocID="{60B77B73-AFDA-4A41-B134-5CD1BC4C6155}" presName="sibTrans" presStyleCnt="0"/>
      <dgm:spPr/>
    </dgm:pt>
    <dgm:pt modelId="{C863857E-F8C2-C448-8736-C7DB224DE0C5}" type="pres">
      <dgm:prSet presAssocID="{DEBDA820-D61A-174E-9A05-977DD3DEDB11}" presName="node" presStyleLbl="node1" presStyleIdx="2" presStyleCnt="6">
        <dgm:presLayoutVars>
          <dgm:bulletEnabled val="1"/>
        </dgm:presLayoutVars>
      </dgm:prSet>
      <dgm:spPr/>
    </dgm:pt>
    <dgm:pt modelId="{5026CFBB-C96F-9E47-B5C8-B45BAD820879}" type="pres">
      <dgm:prSet presAssocID="{7D3E9552-77A8-0345-93E0-8A6AC9AE61B7}" presName="sibTrans" presStyleCnt="0"/>
      <dgm:spPr/>
    </dgm:pt>
    <dgm:pt modelId="{7F41D947-A28A-A446-9CF1-1C85D03EA16E}" type="pres">
      <dgm:prSet presAssocID="{4D20DB38-E471-C545-8208-0B2CEFF63F41}" presName="node" presStyleLbl="node1" presStyleIdx="3" presStyleCnt="6">
        <dgm:presLayoutVars>
          <dgm:bulletEnabled val="1"/>
        </dgm:presLayoutVars>
      </dgm:prSet>
      <dgm:spPr/>
    </dgm:pt>
    <dgm:pt modelId="{A84F4F1B-5433-044C-B225-B40198FF3135}" type="pres">
      <dgm:prSet presAssocID="{DC31B835-8F64-3345-83B5-BBFB703755BA}" presName="sibTrans" presStyleCnt="0"/>
      <dgm:spPr/>
    </dgm:pt>
    <dgm:pt modelId="{D9F94C0B-8594-814C-9403-674EFB412560}" type="pres">
      <dgm:prSet presAssocID="{2AE63ED1-CA6A-F448-BE47-CB8465D66CFE}" presName="node" presStyleLbl="node1" presStyleIdx="4" presStyleCnt="6">
        <dgm:presLayoutVars>
          <dgm:bulletEnabled val="1"/>
        </dgm:presLayoutVars>
      </dgm:prSet>
      <dgm:spPr/>
    </dgm:pt>
    <dgm:pt modelId="{6845131C-4A96-4143-8FB9-36AB5E2EE4F4}" type="pres">
      <dgm:prSet presAssocID="{A9BDB669-6677-9942-8D22-509EBFFD3677}" presName="sibTrans" presStyleCnt="0"/>
      <dgm:spPr/>
    </dgm:pt>
    <dgm:pt modelId="{0A84A79A-D30B-9547-BC66-522D70F1B34F}" type="pres">
      <dgm:prSet presAssocID="{A721C2F3-AA17-4C4F-8AD1-5746832CB1A5}" presName="node" presStyleLbl="node1" presStyleIdx="5" presStyleCnt="6">
        <dgm:presLayoutVars>
          <dgm:bulletEnabled val="1"/>
        </dgm:presLayoutVars>
      </dgm:prSet>
      <dgm:spPr/>
    </dgm:pt>
  </dgm:ptLst>
  <dgm:cxnLst>
    <dgm:cxn modelId="{656FB007-7669-FD40-9CF3-F5A8B4A375C2}" type="presOf" srcId="{DEBDA820-D61A-174E-9A05-977DD3DEDB11}" destId="{C863857E-F8C2-C448-8736-C7DB224DE0C5}" srcOrd="0" destOrd="0" presId="urn:microsoft.com/office/officeart/2005/8/layout/default"/>
    <dgm:cxn modelId="{EEFDC419-20A7-E945-BA37-C98D8275005F}" type="presOf" srcId="{A721C2F3-AA17-4C4F-8AD1-5746832CB1A5}" destId="{0A84A79A-D30B-9547-BC66-522D70F1B34F}" srcOrd="0" destOrd="0" presId="urn:microsoft.com/office/officeart/2005/8/layout/default"/>
    <dgm:cxn modelId="{913A5123-C2C7-7D45-8D23-809199181A3B}" srcId="{2D084646-6E35-B94C-A703-5BB440A852B7}" destId="{BCC90189-BF61-E243-ACE0-C6960D71EF71}" srcOrd="0" destOrd="0" parTransId="{797CE03F-8CD7-8D48-A63F-CAFD6E4C9E68}" sibTransId="{0F216F4F-DC74-FB45-8A7D-6786AD793DAC}"/>
    <dgm:cxn modelId="{07368230-A263-C543-B31B-87F1CAC8078A}" srcId="{2D084646-6E35-B94C-A703-5BB440A852B7}" destId="{4D20DB38-E471-C545-8208-0B2CEFF63F41}" srcOrd="3" destOrd="0" parTransId="{02CFD867-CF05-3444-AA5B-CABB2CED084D}" sibTransId="{DC31B835-8F64-3345-83B5-BBFB703755BA}"/>
    <dgm:cxn modelId="{6543DB36-6463-A649-A568-7DA93848185F}" srcId="{2D084646-6E35-B94C-A703-5BB440A852B7}" destId="{2AE63ED1-CA6A-F448-BE47-CB8465D66CFE}" srcOrd="4" destOrd="0" parTransId="{4758C6BD-2DC4-7746-9831-F65994829946}" sibTransId="{A9BDB669-6677-9942-8D22-509EBFFD3677}"/>
    <dgm:cxn modelId="{2F00284C-AF08-A44D-96D7-10B3D7C69F26}" type="presOf" srcId="{4D20DB38-E471-C545-8208-0B2CEFF63F41}" destId="{7F41D947-A28A-A446-9CF1-1C85D03EA16E}" srcOrd="0" destOrd="0" presId="urn:microsoft.com/office/officeart/2005/8/layout/default"/>
    <dgm:cxn modelId="{09A77565-607C-7747-9881-2EF833DB7583}" srcId="{2D084646-6E35-B94C-A703-5BB440A852B7}" destId="{16F5E11B-9F74-6E47-A604-674E382E9CE2}" srcOrd="1" destOrd="0" parTransId="{F47266FB-4E16-8745-A2A6-9FA02053A454}" sibTransId="{60B77B73-AFDA-4A41-B134-5CD1BC4C6155}"/>
    <dgm:cxn modelId="{02C46A77-BC78-FA43-84F9-FFF9D7FFB57F}" type="presOf" srcId="{2AE63ED1-CA6A-F448-BE47-CB8465D66CFE}" destId="{D9F94C0B-8594-814C-9403-674EFB412560}" srcOrd="0" destOrd="0" presId="urn:microsoft.com/office/officeart/2005/8/layout/default"/>
    <dgm:cxn modelId="{4E8E007D-92DC-4F46-9289-A364C48CDAF4}" type="presOf" srcId="{BCC90189-BF61-E243-ACE0-C6960D71EF71}" destId="{83BD9862-59CD-BF45-B0FA-052BC195A736}" srcOrd="0" destOrd="0" presId="urn:microsoft.com/office/officeart/2005/8/layout/default"/>
    <dgm:cxn modelId="{2FCE4180-6CE7-9548-B32A-C67E77C2687F}" srcId="{2D084646-6E35-B94C-A703-5BB440A852B7}" destId="{A721C2F3-AA17-4C4F-8AD1-5746832CB1A5}" srcOrd="5" destOrd="0" parTransId="{2A89A163-2CD8-C54D-BC56-370C8A82EA27}" sibTransId="{AB524DEE-EF9C-4C4A-AE36-F303FD149638}"/>
    <dgm:cxn modelId="{E7BD3A89-0EE5-8445-B1FD-D33E533D09C2}" type="presOf" srcId="{16F5E11B-9F74-6E47-A604-674E382E9CE2}" destId="{04A857FF-BA85-4544-A8C0-FC22AA059EBB}" srcOrd="0" destOrd="0" presId="urn:microsoft.com/office/officeart/2005/8/layout/default"/>
    <dgm:cxn modelId="{CB4F188C-766C-AA43-96B6-97C42321814B}" type="presOf" srcId="{2D084646-6E35-B94C-A703-5BB440A852B7}" destId="{BBE10673-29F5-5F4E-9E1A-85173D989F4F}" srcOrd="0" destOrd="0" presId="urn:microsoft.com/office/officeart/2005/8/layout/default"/>
    <dgm:cxn modelId="{5173D9CF-ECA2-2044-B501-B8FF7489CEF1}" srcId="{2D084646-6E35-B94C-A703-5BB440A852B7}" destId="{DEBDA820-D61A-174E-9A05-977DD3DEDB11}" srcOrd="2" destOrd="0" parTransId="{5D6F0747-D1C7-354B-9328-BCC9930A2336}" sibTransId="{7D3E9552-77A8-0345-93E0-8A6AC9AE61B7}"/>
    <dgm:cxn modelId="{2210C1E7-DE85-DF4B-9625-B1881DA12A33}" type="presParOf" srcId="{BBE10673-29F5-5F4E-9E1A-85173D989F4F}" destId="{83BD9862-59CD-BF45-B0FA-052BC195A736}" srcOrd="0" destOrd="0" presId="urn:microsoft.com/office/officeart/2005/8/layout/default"/>
    <dgm:cxn modelId="{8EF5455E-A313-344B-9F81-8A45C06D06C7}" type="presParOf" srcId="{BBE10673-29F5-5F4E-9E1A-85173D989F4F}" destId="{11838CD7-4B87-2D45-9231-E9B115D50446}" srcOrd="1" destOrd="0" presId="urn:microsoft.com/office/officeart/2005/8/layout/default"/>
    <dgm:cxn modelId="{8B413FAF-D49E-B146-BD00-704CF0717A67}" type="presParOf" srcId="{BBE10673-29F5-5F4E-9E1A-85173D989F4F}" destId="{04A857FF-BA85-4544-A8C0-FC22AA059EBB}" srcOrd="2" destOrd="0" presId="urn:microsoft.com/office/officeart/2005/8/layout/default"/>
    <dgm:cxn modelId="{62AE5B78-3891-7F44-9CB0-0AEBA33413EF}" type="presParOf" srcId="{BBE10673-29F5-5F4E-9E1A-85173D989F4F}" destId="{3758023E-671D-7749-A547-967FFB6E32F3}" srcOrd="3" destOrd="0" presId="urn:microsoft.com/office/officeart/2005/8/layout/default"/>
    <dgm:cxn modelId="{6594AD55-8048-864E-847A-E3A5BF3CD4B0}" type="presParOf" srcId="{BBE10673-29F5-5F4E-9E1A-85173D989F4F}" destId="{C863857E-F8C2-C448-8736-C7DB224DE0C5}" srcOrd="4" destOrd="0" presId="urn:microsoft.com/office/officeart/2005/8/layout/default"/>
    <dgm:cxn modelId="{75E4CED9-D923-2A4D-BE3B-9F8A2EFEE58A}" type="presParOf" srcId="{BBE10673-29F5-5F4E-9E1A-85173D989F4F}" destId="{5026CFBB-C96F-9E47-B5C8-B45BAD820879}" srcOrd="5" destOrd="0" presId="urn:microsoft.com/office/officeart/2005/8/layout/default"/>
    <dgm:cxn modelId="{11E94998-CD7D-4A46-B65F-A91623301F2A}" type="presParOf" srcId="{BBE10673-29F5-5F4E-9E1A-85173D989F4F}" destId="{7F41D947-A28A-A446-9CF1-1C85D03EA16E}" srcOrd="6" destOrd="0" presId="urn:microsoft.com/office/officeart/2005/8/layout/default"/>
    <dgm:cxn modelId="{FE07F40F-F415-DC4E-B9BA-E3C0D98E1086}" type="presParOf" srcId="{BBE10673-29F5-5F4E-9E1A-85173D989F4F}" destId="{A84F4F1B-5433-044C-B225-B40198FF3135}" srcOrd="7" destOrd="0" presId="urn:microsoft.com/office/officeart/2005/8/layout/default"/>
    <dgm:cxn modelId="{15C5C25A-1D1A-7A4B-8FEE-CEAAB942C77D}" type="presParOf" srcId="{BBE10673-29F5-5F4E-9E1A-85173D989F4F}" destId="{D9F94C0B-8594-814C-9403-674EFB412560}" srcOrd="8" destOrd="0" presId="urn:microsoft.com/office/officeart/2005/8/layout/default"/>
    <dgm:cxn modelId="{CB4FC2A2-964F-934D-8FBA-E82B75875B5B}" type="presParOf" srcId="{BBE10673-29F5-5F4E-9E1A-85173D989F4F}" destId="{6845131C-4A96-4143-8FB9-36AB5E2EE4F4}" srcOrd="9" destOrd="0" presId="urn:microsoft.com/office/officeart/2005/8/layout/default"/>
    <dgm:cxn modelId="{A4B4B0CD-40D3-3349-9B55-A30E7E7C6AC3}" type="presParOf" srcId="{BBE10673-29F5-5F4E-9E1A-85173D989F4F}" destId="{0A84A79A-D30B-9547-BC66-522D70F1B34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9E95BD-D52E-E146-9152-5DE8A7366182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F3E510D-CBA3-014C-8994-9D42B8A34727}">
      <dgm:prSet/>
      <dgm:spPr/>
      <dgm:t>
        <a:bodyPr/>
        <a:lstStyle/>
        <a:p>
          <a:r>
            <a:rPr lang="fr-FR" dirty="0"/>
            <a:t>La moitié de la promotion a répondu au questionnaire</a:t>
          </a:r>
        </a:p>
      </dgm:t>
    </dgm:pt>
    <dgm:pt modelId="{522726CA-6DE6-DC46-8DAC-6EDC7FBA1506}" type="parTrans" cxnId="{ABE3A981-16E8-B04B-99FD-9CF28CF63DD8}">
      <dgm:prSet/>
      <dgm:spPr/>
      <dgm:t>
        <a:bodyPr/>
        <a:lstStyle/>
        <a:p>
          <a:endParaRPr lang="fr-FR"/>
        </a:p>
      </dgm:t>
    </dgm:pt>
    <dgm:pt modelId="{5F2B11CF-B4AE-8043-ADFB-D702E413F261}" type="sibTrans" cxnId="{ABE3A981-16E8-B04B-99FD-9CF28CF63DD8}">
      <dgm:prSet/>
      <dgm:spPr/>
      <dgm:t>
        <a:bodyPr/>
        <a:lstStyle/>
        <a:p>
          <a:endParaRPr lang="fr-FR"/>
        </a:p>
      </dgm:t>
    </dgm:pt>
    <dgm:pt modelId="{4678EB1E-01AC-2141-92DF-7A91DA8EFFE4}">
      <dgm:prSet/>
      <dgm:spPr/>
      <dgm:t>
        <a:bodyPr/>
        <a:lstStyle/>
        <a:p>
          <a:r>
            <a:rPr lang="fr-FR" b="1" i="1" dirty="0"/>
            <a:t>Salariés </a:t>
          </a:r>
          <a:r>
            <a:rPr lang="fr-FR" dirty="0"/>
            <a:t>: </a:t>
          </a:r>
          <a:r>
            <a:rPr lang="fr-FR" b="1" dirty="0"/>
            <a:t>89%</a:t>
          </a:r>
          <a:r>
            <a:rPr lang="fr-FR" dirty="0"/>
            <a:t>. </a:t>
          </a:r>
        </a:p>
      </dgm:t>
    </dgm:pt>
    <dgm:pt modelId="{1AB8A686-C7E1-834A-B257-DEBA2878D576}" type="parTrans" cxnId="{C0765FE6-98D1-DA42-8D00-194B44FC7E59}">
      <dgm:prSet/>
      <dgm:spPr/>
      <dgm:t>
        <a:bodyPr/>
        <a:lstStyle/>
        <a:p>
          <a:endParaRPr lang="fr-FR"/>
        </a:p>
      </dgm:t>
    </dgm:pt>
    <dgm:pt modelId="{E2A9D9AA-676A-CE44-BBE4-437E387FD752}" type="sibTrans" cxnId="{C0765FE6-98D1-DA42-8D00-194B44FC7E59}">
      <dgm:prSet/>
      <dgm:spPr/>
      <dgm:t>
        <a:bodyPr/>
        <a:lstStyle/>
        <a:p>
          <a:endParaRPr lang="fr-FR"/>
        </a:p>
      </dgm:t>
    </dgm:pt>
    <dgm:pt modelId="{C694565B-3BB4-8E47-9402-9F62A5207672}">
      <dgm:prSet/>
      <dgm:spPr/>
      <dgm:t>
        <a:bodyPr/>
        <a:lstStyle/>
        <a:p>
          <a:r>
            <a:rPr lang="fr-FR" b="1" i="1" dirty="0"/>
            <a:t>CDI </a:t>
          </a:r>
          <a:r>
            <a:rPr lang="fr-FR" dirty="0"/>
            <a:t>: </a:t>
          </a:r>
          <a:r>
            <a:rPr lang="fr-FR" b="1" dirty="0"/>
            <a:t>45% </a:t>
          </a:r>
          <a:r>
            <a:rPr lang="fr-FR" dirty="0"/>
            <a:t>des postes </a:t>
          </a:r>
        </a:p>
      </dgm:t>
    </dgm:pt>
    <dgm:pt modelId="{D6B42962-FA6E-A043-BB69-0375345494A3}" type="parTrans" cxnId="{BC66056A-1D92-D049-AF32-C4FD9429F2AD}">
      <dgm:prSet/>
      <dgm:spPr/>
      <dgm:t>
        <a:bodyPr/>
        <a:lstStyle/>
        <a:p>
          <a:endParaRPr lang="fr-FR"/>
        </a:p>
      </dgm:t>
    </dgm:pt>
    <dgm:pt modelId="{CA33F126-9B29-E54B-A884-0EDD46E8E6A5}" type="sibTrans" cxnId="{BC66056A-1D92-D049-AF32-C4FD9429F2AD}">
      <dgm:prSet/>
      <dgm:spPr/>
      <dgm:t>
        <a:bodyPr/>
        <a:lstStyle/>
        <a:p>
          <a:endParaRPr lang="fr-FR"/>
        </a:p>
      </dgm:t>
    </dgm:pt>
    <dgm:pt modelId="{9341639D-DDBE-594D-8798-4F72BBB2AAF6}">
      <dgm:prSet/>
      <dgm:spPr/>
      <dgm:t>
        <a:bodyPr/>
        <a:lstStyle/>
        <a:p>
          <a:r>
            <a:rPr lang="fr-FR" dirty="0"/>
            <a:t>seulement </a:t>
          </a:r>
          <a:r>
            <a:rPr lang="fr-FR" b="1" dirty="0"/>
            <a:t>16% </a:t>
          </a:r>
          <a:r>
            <a:rPr lang="fr-FR" dirty="0"/>
            <a:t>des postes à temps plein sont en CDI</a:t>
          </a:r>
          <a:br>
            <a:rPr lang="fr-FR" dirty="0"/>
          </a:br>
          <a:endParaRPr lang="fr-FR" dirty="0"/>
        </a:p>
      </dgm:t>
    </dgm:pt>
    <dgm:pt modelId="{A7E68E5C-025A-3F49-AB46-D0F8E4E3AE06}" type="parTrans" cxnId="{0A02D5EA-EEBE-DF49-86C6-1C3A046AAC66}">
      <dgm:prSet/>
      <dgm:spPr/>
      <dgm:t>
        <a:bodyPr/>
        <a:lstStyle/>
        <a:p>
          <a:endParaRPr lang="fr-FR"/>
        </a:p>
      </dgm:t>
    </dgm:pt>
    <dgm:pt modelId="{D3DB9FF7-B11B-F34B-8F31-747C427BFD1D}" type="sibTrans" cxnId="{0A02D5EA-EEBE-DF49-86C6-1C3A046AAC66}">
      <dgm:prSet/>
      <dgm:spPr/>
      <dgm:t>
        <a:bodyPr/>
        <a:lstStyle/>
        <a:p>
          <a:endParaRPr lang="fr-FR"/>
        </a:p>
      </dgm:t>
    </dgm:pt>
    <dgm:pt modelId="{B159F4BC-D59C-C141-8F7F-A8A830EAA604}" type="pres">
      <dgm:prSet presAssocID="{319E95BD-D52E-E146-9152-5DE8A7366182}" presName="Name0" presStyleCnt="0">
        <dgm:presLayoutVars>
          <dgm:chMax val="7"/>
          <dgm:chPref val="7"/>
          <dgm:dir/>
        </dgm:presLayoutVars>
      </dgm:prSet>
      <dgm:spPr/>
    </dgm:pt>
    <dgm:pt modelId="{A008551B-E1D1-8242-885F-A5915D68EEA6}" type="pres">
      <dgm:prSet presAssocID="{319E95BD-D52E-E146-9152-5DE8A7366182}" presName="Name1" presStyleCnt="0"/>
      <dgm:spPr/>
    </dgm:pt>
    <dgm:pt modelId="{00BB6A1A-35B3-EE4B-BFDB-FA670F4E6D99}" type="pres">
      <dgm:prSet presAssocID="{319E95BD-D52E-E146-9152-5DE8A7366182}" presName="cycle" presStyleCnt="0"/>
      <dgm:spPr/>
    </dgm:pt>
    <dgm:pt modelId="{06E5BAF1-6F7B-5341-93CB-C1EA4C675AD5}" type="pres">
      <dgm:prSet presAssocID="{319E95BD-D52E-E146-9152-5DE8A7366182}" presName="srcNode" presStyleLbl="node1" presStyleIdx="0" presStyleCnt="4"/>
      <dgm:spPr/>
    </dgm:pt>
    <dgm:pt modelId="{2F60291F-F950-FD4A-A5B6-1388C0A31A36}" type="pres">
      <dgm:prSet presAssocID="{319E95BD-D52E-E146-9152-5DE8A7366182}" presName="conn" presStyleLbl="parChTrans1D2" presStyleIdx="0" presStyleCnt="1"/>
      <dgm:spPr/>
    </dgm:pt>
    <dgm:pt modelId="{70A13E70-695F-CE45-A07B-9803D474638D}" type="pres">
      <dgm:prSet presAssocID="{319E95BD-D52E-E146-9152-5DE8A7366182}" presName="extraNode" presStyleLbl="node1" presStyleIdx="0" presStyleCnt="4"/>
      <dgm:spPr/>
    </dgm:pt>
    <dgm:pt modelId="{C622CB3B-7F08-4B4B-BEDD-BC9A8E183264}" type="pres">
      <dgm:prSet presAssocID="{319E95BD-D52E-E146-9152-5DE8A7366182}" presName="dstNode" presStyleLbl="node1" presStyleIdx="0" presStyleCnt="4"/>
      <dgm:spPr/>
    </dgm:pt>
    <dgm:pt modelId="{60589934-1162-F04E-8789-E741680F2572}" type="pres">
      <dgm:prSet presAssocID="{3F3E510D-CBA3-014C-8994-9D42B8A34727}" presName="text_1" presStyleLbl="node1" presStyleIdx="0" presStyleCnt="4">
        <dgm:presLayoutVars>
          <dgm:bulletEnabled val="1"/>
        </dgm:presLayoutVars>
      </dgm:prSet>
      <dgm:spPr/>
    </dgm:pt>
    <dgm:pt modelId="{CA0D905A-0168-1945-8EB7-082E30AAE8DE}" type="pres">
      <dgm:prSet presAssocID="{3F3E510D-CBA3-014C-8994-9D42B8A34727}" presName="accent_1" presStyleCnt="0"/>
      <dgm:spPr/>
    </dgm:pt>
    <dgm:pt modelId="{1B0D58C6-5800-A64C-8CD0-1D43409B2B93}" type="pres">
      <dgm:prSet presAssocID="{3F3E510D-CBA3-014C-8994-9D42B8A34727}" presName="accentRepeatNode" presStyleLbl="solidFgAcc1" presStyleIdx="0" presStyleCnt="4"/>
      <dgm:spPr/>
    </dgm:pt>
    <dgm:pt modelId="{695C20ED-1C17-AE44-A3A3-AE3AA6CEE1A2}" type="pres">
      <dgm:prSet presAssocID="{4678EB1E-01AC-2141-92DF-7A91DA8EFFE4}" presName="text_2" presStyleLbl="node1" presStyleIdx="1" presStyleCnt="4">
        <dgm:presLayoutVars>
          <dgm:bulletEnabled val="1"/>
        </dgm:presLayoutVars>
      </dgm:prSet>
      <dgm:spPr/>
    </dgm:pt>
    <dgm:pt modelId="{712AC1ED-D1EB-FC4D-93EA-C8C70FE34EA6}" type="pres">
      <dgm:prSet presAssocID="{4678EB1E-01AC-2141-92DF-7A91DA8EFFE4}" presName="accent_2" presStyleCnt="0"/>
      <dgm:spPr/>
    </dgm:pt>
    <dgm:pt modelId="{9CBCA8A3-5F91-6746-83DC-08E6F9D1BAEF}" type="pres">
      <dgm:prSet presAssocID="{4678EB1E-01AC-2141-92DF-7A91DA8EFFE4}" presName="accentRepeatNode" presStyleLbl="solidFgAcc1" presStyleIdx="1" presStyleCnt="4"/>
      <dgm:spPr/>
    </dgm:pt>
    <dgm:pt modelId="{D1CE6F35-F5FA-3B49-B050-9C440113AF45}" type="pres">
      <dgm:prSet presAssocID="{C694565B-3BB4-8E47-9402-9F62A5207672}" presName="text_3" presStyleLbl="node1" presStyleIdx="2" presStyleCnt="4">
        <dgm:presLayoutVars>
          <dgm:bulletEnabled val="1"/>
        </dgm:presLayoutVars>
      </dgm:prSet>
      <dgm:spPr/>
    </dgm:pt>
    <dgm:pt modelId="{BA6AA18D-A363-AC49-B4B3-56ECECDE9160}" type="pres">
      <dgm:prSet presAssocID="{C694565B-3BB4-8E47-9402-9F62A5207672}" presName="accent_3" presStyleCnt="0"/>
      <dgm:spPr/>
    </dgm:pt>
    <dgm:pt modelId="{4935C272-5851-4245-AEF8-46B6C8DE9C6B}" type="pres">
      <dgm:prSet presAssocID="{C694565B-3BB4-8E47-9402-9F62A5207672}" presName="accentRepeatNode" presStyleLbl="solidFgAcc1" presStyleIdx="2" presStyleCnt="4"/>
      <dgm:spPr/>
    </dgm:pt>
    <dgm:pt modelId="{4C1E79C5-30C4-864D-B4A9-EA5CAB0299AF}" type="pres">
      <dgm:prSet presAssocID="{9341639D-DDBE-594D-8798-4F72BBB2AAF6}" presName="text_4" presStyleLbl="node1" presStyleIdx="3" presStyleCnt="4">
        <dgm:presLayoutVars>
          <dgm:bulletEnabled val="1"/>
        </dgm:presLayoutVars>
      </dgm:prSet>
      <dgm:spPr/>
    </dgm:pt>
    <dgm:pt modelId="{AD3C1807-7B10-9745-B551-36352E3AB5CD}" type="pres">
      <dgm:prSet presAssocID="{9341639D-DDBE-594D-8798-4F72BBB2AAF6}" presName="accent_4" presStyleCnt="0"/>
      <dgm:spPr/>
    </dgm:pt>
    <dgm:pt modelId="{BC58EC11-1C5C-6B49-A2F9-2B1D6C8AF3BE}" type="pres">
      <dgm:prSet presAssocID="{9341639D-DDBE-594D-8798-4F72BBB2AAF6}" presName="accentRepeatNode" presStyleLbl="solidFgAcc1" presStyleIdx="3" presStyleCnt="4"/>
      <dgm:spPr/>
    </dgm:pt>
  </dgm:ptLst>
  <dgm:cxnLst>
    <dgm:cxn modelId="{BC59FE0E-C578-464F-9D56-BCD422E2B3B0}" type="presOf" srcId="{4678EB1E-01AC-2141-92DF-7A91DA8EFFE4}" destId="{695C20ED-1C17-AE44-A3A3-AE3AA6CEE1A2}" srcOrd="0" destOrd="0" presId="urn:microsoft.com/office/officeart/2008/layout/VerticalCurvedList"/>
    <dgm:cxn modelId="{94362351-093B-6143-B0FD-67AE61EA212F}" type="presOf" srcId="{9341639D-DDBE-594D-8798-4F72BBB2AAF6}" destId="{4C1E79C5-30C4-864D-B4A9-EA5CAB0299AF}" srcOrd="0" destOrd="0" presId="urn:microsoft.com/office/officeart/2008/layout/VerticalCurvedList"/>
    <dgm:cxn modelId="{9C575267-19DC-E646-9F60-59FBC32A1981}" type="presOf" srcId="{C694565B-3BB4-8E47-9402-9F62A5207672}" destId="{D1CE6F35-F5FA-3B49-B050-9C440113AF45}" srcOrd="0" destOrd="0" presId="urn:microsoft.com/office/officeart/2008/layout/VerticalCurvedList"/>
    <dgm:cxn modelId="{BC66056A-1D92-D049-AF32-C4FD9429F2AD}" srcId="{319E95BD-D52E-E146-9152-5DE8A7366182}" destId="{C694565B-3BB4-8E47-9402-9F62A5207672}" srcOrd="2" destOrd="0" parTransId="{D6B42962-FA6E-A043-BB69-0375345494A3}" sibTransId="{CA33F126-9B29-E54B-A884-0EDD46E8E6A5}"/>
    <dgm:cxn modelId="{587C1781-61C3-6A42-B941-7C4E297089A1}" type="presOf" srcId="{5F2B11CF-B4AE-8043-ADFB-D702E413F261}" destId="{2F60291F-F950-FD4A-A5B6-1388C0A31A36}" srcOrd="0" destOrd="0" presId="urn:microsoft.com/office/officeart/2008/layout/VerticalCurvedList"/>
    <dgm:cxn modelId="{ABE3A981-16E8-B04B-99FD-9CF28CF63DD8}" srcId="{319E95BD-D52E-E146-9152-5DE8A7366182}" destId="{3F3E510D-CBA3-014C-8994-9D42B8A34727}" srcOrd="0" destOrd="0" parTransId="{522726CA-6DE6-DC46-8DAC-6EDC7FBA1506}" sibTransId="{5F2B11CF-B4AE-8043-ADFB-D702E413F261}"/>
    <dgm:cxn modelId="{46923DBE-7646-FF45-9D9C-E2C5223A2A38}" type="presOf" srcId="{319E95BD-D52E-E146-9152-5DE8A7366182}" destId="{B159F4BC-D59C-C141-8F7F-A8A830EAA604}" srcOrd="0" destOrd="0" presId="urn:microsoft.com/office/officeart/2008/layout/VerticalCurvedList"/>
    <dgm:cxn modelId="{C0765FE6-98D1-DA42-8D00-194B44FC7E59}" srcId="{319E95BD-D52E-E146-9152-5DE8A7366182}" destId="{4678EB1E-01AC-2141-92DF-7A91DA8EFFE4}" srcOrd="1" destOrd="0" parTransId="{1AB8A686-C7E1-834A-B257-DEBA2878D576}" sibTransId="{E2A9D9AA-676A-CE44-BBE4-437E387FD752}"/>
    <dgm:cxn modelId="{0A02D5EA-EEBE-DF49-86C6-1C3A046AAC66}" srcId="{319E95BD-D52E-E146-9152-5DE8A7366182}" destId="{9341639D-DDBE-594D-8798-4F72BBB2AAF6}" srcOrd="3" destOrd="0" parTransId="{A7E68E5C-025A-3F49-AB46-D0F8E4E3AE06}" sibTransId="{D3DB9FF7-B11B-F34B-8F31-747C427BFD1D}"/>
    <dgm:cxn modelId="{B44B81FD-7DA8-8A49-90CA-7BAEDF6F2AFF}" type="presOf" srcId="{3F3E510D-CBA3-014C-8994-9D42B8A34727}" destId="{60589934-1162-F04E-8789-E741680F2572}" srcOrd="0" destOrd="0" presId="urn:microsoft.com/office/officeart/2008/layout/VerticalCurvedList"/>
    <dgm:cxn modelId="{99E02ED7-4A09-2242-AAB6-2F883440D3BC}" type="presParOf" srcId="{B159F4BC-D59C-C141-8F7F-A8A830EAA604}" destId="{A008551B-E1D1-8242-885F-A5915D68EEA6}" srcOrd="0" destOrd="0" presId="urn:microsoft.com/office/officeart/2008/layout/VerticalCurvedList"/>
    <dgm:cxn modelId="{E9AACE1B-B65D-9844-877F-19832EE1E47E}" type="presParOf" srcId="{A008551B-E1D1-8242-885F-A5915D68EEA6}" destId="{00BB6A1A-35B3-EE4B-BFDB-FA670F4E6D99}" srcOrd="0" destOrd="0" presId="urn:microsoft.com/office/officeart/2008/layout/VerticalCurvedList"/>
    <dgm:cxn modelId="{224AFA19-DF73-2D46-8716-36B58565A171}" type="presParOf" srcId="{00BB6A1A-35B3-EE4B-BFDB-FA670F4E6D99}" destId="{06E5BAF1-6F7B-5341-93CB-C1EA4C675AD5}" srcOrd="0" destOrd="0" presId="urn:microsoft.com/office/officeart/2008/layout/VerticalCurvedList"/>
    <dgm:cxn modelId="{A2E6B8EE-5663-2646-980D-DFB22B8E0AF2}" type="presParOf" srcId="{00BB6A1A-35B3-EE4B-BFDB-FA670F4E6D99}" destId="{2F60291F-F950-FD4A-A5B6-1388C0A31A36}" srcOrd="1" destOrd="0" presId="urn:microsoft.com/office/officeart/2008/layout/VerticalCurvedList"/>
    <dgm:cxn modelId="{5B04DB4E-C265-C645-B922-93D1A1C6EDD2}" type="presParOf" srcId="{00BB6A1A-35B3-EE4B-BFDB-FA670F4E6D99}" destId="{70A13E70-695F-CE45-A07B-9803D474638D}" srcOrd="2" destOrd="0" presId="urn:microsoft.com/office/officeart/2008/layout/VerticalCurvedList"/>
    <dgm:cxn modelId="{6FC458B3-B90F-6D4F-8533-B962CAE11966}" type="presParOf" srcId="{00BB6A1A-35B3-EE4B-BFDB-FA670F4E6D99}" destId="{C622CB3B-7F08-4B4B-BEDD-BC9A8E183264}" srcOrd="3" destOrd="0" presId="urn:microsoft.com/office/officeart/2008/layout/VerticalCurvedList"/>
    <dgm:cxn modelId="{A152814B-3BD7-0843-A8FC-DAC96CDE9914}" type="presParOf" srcId="{A008551B-E1D1-8242-885F-A5915D68EEA6}" destId="{60589934-1162-F04E-8789-E741680F2572}" srcOrd="1" destOrd="0" presId="urn:microsoft.com/office/officeart/2008/layout/VerticalCurvedList"/>
    <dgm:cxn modelId="{BCE77332-7BCE-5749-A5A8-AF327412F754}" type="presParOf" srcId="{A008551B-E1D1-8242-885F-A5915D68EEA6}" destId="{CA0D905A-0168-1945-8EB7-082E30AAE8DE}" srcOrd="2" destOrd="0" presId="urn:microsoft.com/office/officeart/2008/layout/VerticalCurvedList"/>
    <dgm:cxn modelId="{6958AAE2-82AF-7D4A-A5DF-3C425285F1C3}" type="presParOf" srcId="{CA0D905A-0168-1945-8EB7-082E30AAE8DE}" destId="{1B0D58C6-5800-A64C-8CD0-1D43409B2B93}" srcOrd="0" destOrd="0" presId="urn:microsoft.com/office/officeart/2008/layout/VerticalCurvedList"/>
    <dgm:cxn modelId="{43ABCD1D-5188-1743-A808-3CB297770656}" type="presParOf" srcId="{A008551B-E1D1-8242-885F-A5915D68EEA6}" destId="{695C20ED-1C17-AE44-A3A3-AE3AA6CEE1A2}" srcOrd="3" destOrd="0" presId="urn:microsoft.com/office/officeart/2008/layout/VerticalCurvedList"/>
    <dgm:cxn modelId="{9D1C994F-A6CD-7B4A-8113-0A7B814AC0F8}" type="presParOf" srcId="{A008551B-E1D1-8242-885F-A5915D68EEA6}" destId="{712AC1ED-D1EB-FC4D-93EA-C8C70FE34EA6}" srcOrd="4" destOrd="0" presId="urn:microsoft.com/office/officeart/2008/layout/VerticalCurvedList"/>
    <dgm:cxn modelId="{6AE23662-7945-8942-A60E-67009BF13AC9}" type="presParOf" srcId="{712AC1ED-D1EB-FC4D-93EA-C8C70FE34EA6}" destId="{9CBCA8A3-5F91-6746-83DC-08E6F9D1BAEF}" srcOrd="0" destOrd="0" presId="urn:microsoft.com/office/officeart/2008/layout/VerticalCurvedList"/>
    <dgm:cxn modelId="{37933A08-C644-1F4C-BA9E-6E3FAE16615E}" type="presParOf" srcId="{A008551B-E1D1-8242-885F-A5915D68EEA6}" destId="{D1CE6F35-F5FA-3B49-B050-9C440113AF45}" srcOrd="5" destOrd="0" presId="urn:microsoft.com/office/officeart/2008/layout/VerticalCurvedList"/>
    <dgm:cxn modelId="{2FE58881-6D62-8B4F-B225-228C6B566DC9}" type="presParOf" srcId="{A008551B-E1D1-8242-885F-A5915D68EEA6}" destId="{BA6AA18D-A363-AC49-B4B3-56ECECDE9160}" srcOrd="6" destOrd="0" presId="urn:microsoft.com/office/officeart/2008/layout/VerticalCurvedList"/>
    <dgm:cxn modelId="{C530B4E1-60D4-EE40-9F81-404810C1B31A}" type="presParOf" srcId="{BA6AA18D-A363-AC49-B4B3-56ECECDE9160}" destId="{4935C272-5851-4245-AEF8-46B6C8DE9C6B}" srcOrd="0" destOrd="0" presId="urn:microsoft.com/office/officeart/2008/layout/VerticalCurvedList"/>
    <dgm:cxn modelId="{7416432D-DC0C-6D4C-9E51-4B6AAC914291}" type="presParOf" srcId="{A008551B-E1D1-8242-885F-A5915D68EEA6}" destId="{4C1E79C5-30C4-864D-B4A9-EA5CAB0299AF}" srcOrd="7" destOrd="0" presId="urn:microsoft.com/office/officeart/2008/layout/VerticalCurvedList"/>
    <dgm:cxn modelId="{1F963794-DC76-1C45-93F1-6247CCB429CA}" type="presParOf" srcId="{A008551B-E1D1-8242-885F-A5915D68EEA6}" destId="{AD3C1807-7B10-9745-B551-36352E3AB5CD}" srcOrd="8" destOrd="0" presId="urn:microsoft.com/office/officeart/2008/layout/VerticalCurvedList"/>
    <dgm:cxn modelId="{992020A9-9458-2243-A9BC-55D42803345A}" type="presParOf" srcId="{AD3C1807-7B10-9745-B551-36352E3AB5CD}" destId="{BC58EC11-1C5C-6B49-A2F9-2B1D6C8AF3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9E95BD-D52E-E146-9152-5DE8A7366182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678EB1E-01AC-2141-92DF-7A91DA8EFFE4}">
      <dgm:prSet/>
      <dgm:spPr/>
      <dgm:t>
        <a:bodyPr/>
        <a:lstStyle/>
        <a:p>
          <a:r>
            <a:rPr lang="fr-FR" b="1" i="1"/>
            <a:t>Psychiatrie </a:t>
          </a:r>
          <a:r>
            <a:rPr lang="fr-FR"/>
            <a:t>: </a:t>
          </a:r>
          <a:r>
            <a:rPr lang="fr-FR" b="1"/>
            <a:t>26%</a:t>
          </a:r>
          <a:endParaRPr lang="fr-FR" dirty="0"/>
        </a:p>
      </dgm:t>
    </dgm:pt>
    <dgm:pt modelId="{1AB8A686-C7E1-834A-B257-DEBA2878D576}" type="parTrans" cxnId="{C0765FE6-98D1-DA42-8D00-194B44FC7E59}">
      <dgm:prSet/>
      <dgm:spPr/>
      <dgm:t>
        <a:bodyPr/>
        <a:lstStyle/>
        <a:p>
          <a:endParaRPr lang="fr-FR"/>
        </a:p>
      </dgm:t>
    </dgm:pt>
    <dgm:pt modelId="{E2A9D9AA-676A-CE44-BBE4-437E387FD752}" type="sibTrans" cxnId="{C0765FE6-98D1-DA42-8D00-194B44FC7E59}">
      <dgm:prSet/>
      <dgm:spPr/>
      <dgm:t>
        <a:bodyPr/>
        <a:lstStyle/>
        <a:p>
          <a:endParaRPr lang="fr-FR"/>
        </a:p>
      </dgm:t>
    </dgm:pt>
    <dgm:pt modelId="{9341639D-DDBE-594D-8798-4F72BBB2AAF6}">
      <dgm:prSet/>
      <dgm:spPr/>
      <dgm:t>
        <a:bodyPr/>
        <a:lstStyle/>
        <a:p>
          <a:r>
            <a:rPr lang="fr-FR" b="1" i="1" dirty="0"/>
            <a:t>Médico-social </a:t>
          </a:r>
          <a:r>
            <a:rPr lang="fr-FR" dirty="0"/>
            <a:t>: </a:t>
          </a:r>
          <a:r>
            <a:rPr lang="fr-FR" b="1" dirty="0"/>
            <a:t>40,5%</a:t>
          </a:r>
          <a:br>
            <a:rPr lang="fr-FR" dirty="0"/>
          </a:br>
          <a:endParaRPr lang="fr-FR" dirty="0"/>
        </a:p>
      </dgm:t>
    </dgm:pt>
    <dgm:pt modelId="{A7E68E5C-025A-3F49-AB46-D0F8E4E3AE06}" type="parTrans" cxnId="{0A02D5EA-EEBE-DF49-86C6-1C3A046AAC66}">
      <dgm:prSet/>
      <dgm:spPr/>
      <dgm:t>
        <a:bodyPr/>
        <a:lstStyle/>
        <a:p>
          <a:endParaRPr lang="fr-FR"/>
        </a:p>
      </dgm:t>
    </dgm:pt>
    <dgm:pt modelId="{D3DB9FF7-B11B-F34B-8F31-747C427BFD1D}" type="sibTrans" cxnId="{0A02D5EA-EEBE-DF49-86C6-1C3A046AAC66}">
      <dgm:prSet/>
      <dgm:spPr/>
      <dgm:t>
        <a:bodyPr/>
        <a:lstStyle/>
        <a:p>
          <a:endParaRPr lang="fr-FR"/>
        </a:p>
      </dgm:t>
    </dgm:pt>
    <dgm:pt modelId="{F369CE75-30E0-F147-BF98-9398786BA04E}">
      <dgm:prSet/>
      <dgm:spPr/>
      <dgm:t>
        <a:bodyPr/>
        <a:lstStyle/>
        <a:p>
          <a:pPr>
            <a:buNone/>
          </a:pPr>
          <a:r>
            <a:rPr lang="fr-FR" b="1" i="1" dirty="0"/>
            <a:t>Enseignement-Formation </a:t>
          </a:r>
          <a:r>
            <a:rPr lang="fr-FR" dirty="0"/>
            <a:t>: </a:t>
          </a:r>
          <a:r>
            <a:rPr lang="fr-FR" b="1" dirty="0"/>
            <a:t>0,02%</a:t>
          </a:r>
          <a:endParaRPr lang="fr-FR" dirty="0"/>
        </a:p>
      </dgm:t>
    </dgm:pt>
    <dgm:pt modelId="{3A4DBE80-31D5-8C48-B29F-50C6DEAF1923}" type="parTrans" cxnId="{DE3AB7B4-13C3-6946-93EB-0367DAFB8DF4}">
      <dgm:prSet/>
      <dgm:spPr/>
      <dgm:t>
        <a:bodyPr/>
        <a:lstStyle/>
        <a:p>
          <a:endParaRPr lang="fr-FR"/>
        </a:p>
      </dgm:t>
    </dgm:pt>
    <dgm:pt modelId="{19125A1B-C4C1-1747-A243-DF0D0D1A30E8}" type="sibTrans" cxnId="{DE3AB7B4-13C3-6946-93EB-0367DAFB8DF4}">
      <dgm:prSet/>
      <dgm:spPr/>
      <dgm:t>
        <a:bodyPr/>
        <a:lstStyle/>
        <a:p>
          <a:endParaRPr lang="fr-FR"/>
        </a:p>
      </dgm:t>
    </dgm:pt>
    <dgm:pt modelId="{F0E0136C-98F5-974F-A22C-F17126502086}">
      <dgm:prSet/>
      <dgm:spPr/>
      <dgm:t>
        <a:bodyPr/>
        <a:lstStyle/>
        <a:p>
          <a:pPr>
            <a:buNone/>
          </a:pPr>
          <a:r>
            <a:rPr lang="fr-FR" b="1" i="1" dirty="0"/>
            <a:t>Hôpital général </a:t>
          </a:r>
          <a:r>
            <a:rPr lang="fr-FR" dirty="0"/>
            <a:t>: </a:t>
          </a:r>
          <a:r>
            <a:rPr lang="fr-FR" b="1" dirty="0"/>
            <a:t>16%</a:t>
          </a:r>
          <a:endParaRPr lang="fr-FR" dirty="0"/>
        </a:p>
      </dgm:t>
    </dgm:pt>
    <dgm:pt modelId="{7303A515-52AF-6841-8A8A-AFDC69381D80}" type="parTrans" cxnId="{4BAAA44A-3D14-8342-9ABA-E3EF9F024EE5}">
      <dgm:prSet/>
      <dgm:spPr/>
      <dgm:t>
        <a:bodyPr/>
        <a:lstStyle/>
        <a:p>
          <a:endParaRPr lang="fr-FR"/>
        </a:p>
      </dgm:t>
    </dgm:pt>
    <dgm:pt modelId="{BC9EF410-9FEB-944A-A8E5-824D369900C8}" type="sibTrans" cxnId="{4BAAA44A-3D14-8342-9ABA-E3EF9F024EE5}">
      <dgm:prSet/>
      <dgm:spPr/>
      <dgm:t>
        <a:bodyPr/>
        <a:lstStyle/>
        <a:p>
          <a:endParaRPr lang="fr-FR"/>
        </a:p>
      </dgm:t>
    </dgm:pt>
    <dgm:pt modelId="{BA2F322F-EDBF-DB4F-9BF4-29F3D3275038}">
      <dgm:prSet/>
      <dgm:spPr/>
      <dgm:t>
        <a:bodyPr/>
        <a:lstStyle/>
        <a:p>
          <a:pPr>
            <a:buNone/>
          </a:pPr>
          <a:r>
            <a:rPr lang="fr-FR" b="1" i="1" dirty="0"/>
            <a:t>Judiciaire/Pénitentiaire </a:t>
          </a:r>
          <a:r>
            <a:rPr lang="fr-FR" dirty="0"/>
            <a:t>: </a:t>
          </a:r>
          <a:r>
            <a:rPr lang="fr-FR" b="1" dirty="0"/>
            <a:t>12%</a:t>
          </a:r>
          <a:endParaRPr lang="fr-FR" dirty="0"/>
        </a:p>
      </dgm:t>
    </dgm:pt>
    <dgm:pt modelId="{BACD4DB1-DE46-984A-B10F-1F8136225EF3}" type="parTrans" cxnId="{6796BCB4-D869-5943-BD17-DE83A46A4920}">
      <dgm:prSet/>
      <dgm:spPr/>
      <dgm:t>
        <a:bodyPr/>
        <a:lstStyle/>
        <a:p>
          <a:endParaRPr lang="fr-FR"/>
        </a:p>
      </dgm:t>
    </dgm:pt>
    <dgm:pt modelId="{2BDFAEE5-44F2-4C4A-98F9-5AA80249F0D0}" type="sibTrans" cxnId="{6796BCB4-D869-5943-BD17-DE83A46A4920}">
      <dgm:prSet/>
      <dgm:spPr/>
      <dgm:t>
        <a:bodyPr/>
        <a:lstStyle/>
        <a:p>
          <a:endParaRPr lang="fr-FR"/>
        </a:p>
      </dgm:t>
    </dgm:pt>
    <dgm:pt modelId="{B6811672-80E0-CF4B-849D-AE19D024D414}">
      <dgm:prSet/>
      <dgm:spPr/>
      <dgm:t>
        <a:bodyPr/>
        <a:lstStyle/>
        <a:p>
          <a:pPr>
            <a:buNone/>
          </a:pPr>
          <a:r>
            <a:rPr lang="fr-FR" b="1" i="1" dirty="0"/>
            <a:t>Social </a:t>
          </a:r>
          <a:r>
            <a:rPr lang="fr-FR" dirty="0"/>
            <a:t>: </a:t>
          </a:r>
          <a:r>
            <a:rPr lang="fr-FR" b="1" dirty="0"/>
            <a:t>0,02%</a:t>
          </a:r>
          <a:r>
            <a:rPr lang="fr-FR" dirty="0"/>
            <a:t>. </a:t>
          </a:r>
        </a:p>
      </dgm:t>
    </dgm:pt>
    <dgm:pt modelId="{D6157C38-F2AB-7040-8E0B-997F805DEA63}" type="parTrans" cxnId="{009A8AD4-9A9F-DA4F-96BC-640BE9EBA4A2}">
      <dgm:prSet/>
      <dgm:spPr/>
      <dgm:t>
        <a:bodyPr/>
        <a:lstStyle/>
        <a:p>
          <a:endParaRPr lang="fr-FR"/>
        </a:p>
      </dgm:t>
    </dgm:pt>
    <dgm:pt modelId="{B3A611DD-93B4-7A45-84F5-D04E1032CFB1}" type="sibTrans" cxnId="{009A8AD4-9A9F-DA4F-96BC-640BE9EBA4A2}">
      <dgm:prSet/>
      <dgm:spPr/>
      <dgm:t>
        <a:bodyPr/>
        <a:lstStyle/>
        <a:p>
          <a:endParaRPr lang="fr-FR"/>
        </a:p>
      </dgm:t>
    </dgm:pt>
    <dgm:pt modelId="{B159F4BC-D59C-C141-8F7F-A8A830EAA604}" type="pres">
      <dgm:prSet presAssocID="{319E95BD-D52E-E146-9152-5DE8A7366182}" presName="Name0" presStyleCnt="0">
        <dgm:presLayoutVars>
          <dgm:chMax val="7"/>
          <dgm:chPref val="7"/>
          <dgm:dir/>
        </dgm:presLayoutVars>
      </dgm:prSet>
      <dgm:spPr/>
    </dgm:pt>
    <dgm:pt modelId="{A008551B-E1D1-8242-885F-A5915D68EEA6}" type="pres">
      <dgm:prSet presAssocID="{319E95BD-D52E-E146-9152-5DE8A7366182}" presName="Name1" presStyleCnt="0"/>
      <dgm:spPr/>
    </dgm:pt>
    <dgm:pt modelId="{00BB6A1A-35B3-EE4B-BFDB-FA670F4E6D99}" type="pres">
      <dgm:prSet presAssocID="{319E95BD-D52E-E146-9152-5DE8A7366182}" presName="cycle" presStyleCnt="0"/>
      <dgm:spPr/>
    </dgm:pt>
    <dgm:pt modelId="{06E5BAF1-6F7B-5341-93CB-C1EA4C675AD5}" type="pres">
      <dgm:prSet presAssocID="{319E95BD-D52E-E146-9152-5DE8A7366182}" presName="srcNode" presStyleLbl="node1" presStyleIdx="0" presStyleCnt="6"/>
      <dgm:spPr/>
    </dgm:pt>
    <dgm:pt modelId="{2F60291F-F950-FD4A-A5B6-1388C0A31A36}" type="pres">
      <dgm:prSet presAssocID="{319E95BD-D52E-E146-9152-5DE8A7366182}" presName="conn" presStyleLbl="parChTrans1D2" presStyleIdx="0" presStyleCnt="1"/>
      <dgm:spPr/>
    </dgm:pt>
    <dgm:pt modelId="{70A13E70-695F-CE45-A07B-9803D474638D}" type="pres">
      <dgm:prSet presAssocID="{319E95BD-D52E-E146-9152-5DE8A7366182}" presName="extraNode" presStyleLbl="node1" presStyleIdx="0" presStyleCnt="6"/>
      <dgm:spPr/>
    </dgm:pt>
    <dgm:pt modelId="{C622CB3B-7F08-4B4B-BEDD-BC9A8E183264}" type="pres">
      <dgm:prSet presAssocID="{319E95BD-D52E-E146-9152-5DE8A7366182}" presName="dstNode" presStyleLbl="node1" presStyleIdx="0" presStyleCnt="6"/>
      <dgm:spPr/>
    </dgm:pt>
    <dgm:pt modelId="{BDD83969-C369-3141-B88E-3575B29B92B0}" type="pres">
      <dgm:prSet presAssocID="{4678EB1E-01AC-2141-92DF-7A91DA8EFFE4}" presName="text_1" presStyleLbl="node1" presStyleIdx="0" presStyleCnt="6" custLinFactNeighborX="-75" custLinFactNeighborY="-3327">
        <dgm:presLayoutVars>
          <dgm:bulletEnabled val="1"/>
        </dgm:presLayoutVars>
      </dgm:prSet>
      <dgm:spPr/>
    </dgm:pt>
    <dgm:pt modelId="{447312A5-BFB8-FA47-A9DC-7DBC4A4D224E}" type="pres">
      <dgm:prSet presAssocID="{4678EB1E-01AC-2141-92DF-7A91DA8EFFE4}" presName="accent_1" presStyleCnt="0"/>
      <dgm:spPr/>
    </dgm:pt>
    <dgm:pt modelId="{9CBCA8A3-5F91-6746-83DC-08E6F9D1BAEF}" type="pres">
      <dgm:prSet presAssocID="{4678EB1E-01AC-2141-92DF-7A91DA8EFFE4}" presName="accentRepeatNode" presStyleLbl="solidFgAcc1" presStyleIdx="0" presStyleCnt="6"/>
      <dgm:spPr/>
    </dgm:pt>
    <dgm:pt modelId="{69E0F982-B8D1-5747-8A52-28E3E937DA8D}" type="pres">
      <dgm:prSet presAssocID="{9341639D-DDBE-594D-8798-4F72BBB2AAF6}" presName="text_2" presStyleLbl="node1" presStyleIdx="1" presStyleCnt="6">
        <dgm:presLayoutVars>
          <dgm:bulletEnabled val="1"/>
        </dgm:presLayoutVars>
      </dgm:prSet>
      <dgm:spPr/>
    </dgm:pt>
    <dgm:pt modelId="{851F107F-6DBD-9D4B-ABA0-652CA5A9AF39}" type="pres">
      <dgm:prSet presAssocID="{9341639D-DDBE-594D-8798-4F72BBB2AAF6}" presName="accent_2" presStyleCnt="0"/>
      <dgm:spPr/>
    </dgm:pt>
    <dgm:pt modelId="{BC58EC11-1C5C-6B49-A2F9-2B1D6C8AF3BE}" type="pres">
      <dgm:prSet presAssocID="{9341639D-DDBE-594D-8798-4F72BBB2AAF6}" presName="accentRepeatNode" presStyleLbl="solidFgAcc1" presStyleIdx="1" presStyleCnt="6"/>
      <dgm:spPr/>
    </dgm:pt>
    <dgm:pt modelId="{003B7BFC-E772-DC49-8ABD-0249DF8C4544}" type="pres">
      <dgm:prSet presAssocID="{F0E0136C-98F5-974F-A22C-F17126502086}" presName="text_3" presStyleLbl="node1" presStyleIdx="2" presStyleCnt="6">
        <dgm:presLayoutVars>
          <dgm:bulletEnabled val="1"/>
        </dgm:presLayoutVars>
      </dgm:prSet>
      <dgm:spPr/>
    </dgm:pt>
    <dgm:pt modelId="{A137B239-CEFC-C445-BDE6-1CD297856FE2}" type="pres">
      <dgm:prSet presAssocID="{F0E0136C-98F5-974F-A22C-F17126502086}" presName="accent_3" presStyleCnt="0"/>
      <dgm:spPr/>
    </dgm:pt>
    <dgm:pt modelId="{3B50EEB0-A232-A441-AC09-15AFC2A35EB6}" type="pres">
      <dgm:prSet presAssocID="{F0E0136C-98F5-974F-A22C-F17126502086}" presName="accentRepeatNode" presStyleLbl="solidFgAcc1" presStyleIdx="2" presStyleCnt="6"/>
      <dgm:spPr/>
    </dgm:pt>
    <dgm:pt modelId="{27B96D61-7295-4849-8309-0C9BD09E592B}" type="pres">
      <dgm:prSet presAssocID="{F369CE75-30E0-F147-BF98-9398786BA04E}" presName="text_4" presStyleLbl="node1" presStyleIdx="3" presStyleCnt="6">
        <dgm:presLayoutVars>
          <dgm:bulletEnabled val="1"/>
        </dgm:presLayoutVars>
      </dgm:prSet>
      <dgm:spPr/>
    </dgm:pt>
    <dgm:pt modelId="{9D642D08-7DAA-AA49-B025-5F58DABA39E6}" type="pres">
      <dgm:prSet presAssocID="{F369CE75-30E0-F147-BF98-9398786BA04E}" presName="accent_4" presStyleCnt="0"/>
      <dgm:spPr/>
    </dgm:pt>
    <dgm:pt modelId="{FF2DCCCF-31A1-1B44-9132-E1A672280F7B}" type="pres">
      <dgm:prSet presAssocID="{F369CE75-30E0-F147-BF98-9398786BA04E}" presName="accentRepeatNode" presStyleLbl="solidFgAcc1" presStyleIdx="3" presStyleCnt="6"/>
      <dgm:spPr/>
    </dgm:pt>
    <dgm:pt modelId="{3F3A1446-EA7E-E348-A011-58BE83427F26}" type="pres">
      <dgm:prSet presAssocID="{BA2F322F-EDBF-DB4F-9BF4-29F3D3275038}" presName="text_5" presStyleLbl="node1" presStyleIdx="4" presStyleCnt="6">
        <dgm:presLayoutVars>
          <dgm:bulletEnabled val="1"/>
        </dgm:presLayoutVars>
      </dgm:prSet>
      <dgm:spPr/>
    </dgm:pt>
    <dgm:pt modelId="{C2BF31A0-24B8-D547-8883-64134A591C0C}" type="pres">
      <dgm:prSet presAssocID="{BA2F322F-EDBF-DB4F-9BF4-29F3D3275038}" presName="accent_5" presStyleCnt="0"/>
      <dgm:spPr/>
    </dgm:pt>
    <dgm:pt modelId="{59AC0C70-178D-5041-BADA-8BF73ADC2DDF}" type="pres">
      <dgm:prSet presAssocID="{BA2F322F-EDBF-DB4F-9BF4-29F3D3275038}" presName="accentRepeatNode" presStyleLbl="solidFgAcc1" presStyleIdx="4" presStyleCnt="6"/>
      <dgm:spPr/>
    </dgm:pt>
    <dgm:pt modelId="{C102CF45-597C-F646-81FD-1C57A78E2A3C}" type="pres">
      <dgm:prSet presAssocID="{B6811672-80E0-CF4B-849D-AE19D024D414}" presName="text_6" presStyleLbl="node1" presStyleIdx="5" presStyleCnt="6">
        <dgm:presLayoutVars>
          <dgm:bulletEnabled val="1"/>
        </dgm:presLayoutVars>
      </dgm:prSet>
      <dgm:spPr/>
    </dgm:pt>
    <dgm:pt modelId="{2FAE8780-98C6-4948-8320-3B92F9F526B8}" type="pres">
      <dgm:prSet presAssocID="{B6811672-80E0-CF4B-849D-AE19D024D414}" presName="accent_6" presStyleCnt="0"/>
      <dgm:spPr/>
    </dgm:pt>
    <dgm:pt modelId="{B88614C5-3D51-AD40-AF3C-5C01970BE4F4}" type="pres">
      <dgm:prSet presAssocID="{B6811672-80E0-CF4B-849D-AE19D024D414}" presName="accentRepeatNode" presStyleLbl="solidFgAcc1" presStyleIdx="5" presStyleCnt="6"/>
      <dgm:spPr/>
    </dgm:pt>
  </dgm:ptLst>
  <dgm:cxnLst>
    <dgm:cxn modelId="{548A7F2E-353E-8C4E-8B73-F383F3221C95}" type="presOf" srcId="{F0E0136C-98F5-974F-A22C-F17126502086}" destId="{003B7BFC-E772-DC49-8ABD-0249DF8C4544}" srcOrd="0" destOrd="0" presId="urn:microsoft.com/office/officeart/2008/layout/VerticalCurvedList"/>
    <dgm:cxn modelId="{9BF3F643-96BF-B940-A773-144EE7D1D80A}" type="presOf" srcId="{E2A9D9AA-676A-CE44-BBE4-437E387FD752}" destId="{2F60291F-F950-FD4A-A5B6-1388C0A31A36}" srcOrd="0" destOrd="0" presId="urn:microsoft.com/office/officeart/2008/layout/VerticalCurvedList"/>
    <dgm:cxn modelId="{4BAAA44A-3D14-8342-9ABA-E3EF9F024EE5}" srcId="{319E95BD-D52E-E146-9152-5DE8A7366182}" destId="{F0E0136C-98F5-974F-A22C-F17126502086}" srcOrd="2" destOrd="0" parTransId="{7303A515-52AF-6841-8A8A-AFDC69381D80}" sibTransId="{BC9EF410-9FEB-944A-A8E5-824D369900C8}"/>
    <dgm:cxn modelId="{8FAFCA93-4750-5340-AE30-35478B6843D7}" type="presOf" srcId="{4678EB1E-01AC-2141-92DF-7A91DA8EFFE4}" destId="{BDD83969-C369-3141-B88E-3575B29B92B0}" srcOrd="0" destOrd="0" presId="urn:microsoft.com/office/officeart/2008/layout/VerticalCurvedList"/>
    <dgm:cxn modelId="{A9D91398-8F12-5841-ABCC-64C9966BF376}" type="presOf" srcId="{9341639D-DDBE-594D-8798-4F72BBB2AAF6}" destId="{69E0F982-B8D1-5747-8A52-28E3E937DA8D}" srcOrd="0" destOrd="0" presId="urn:microsoft.com/office/officeart/2008/layout/VerticalCurvedList"/>
    <dgm:cxn modelId="{DE3AB7B4-13C3-6946-93EB-0367DAFB8DF4}" srcId="{319E95BD-D52E-E146-9152-5DE8A7366182}" destId="{F369CE75-30E0-F147-BF98-9398786BA04E}" srcOrd="3" destOrd="0" parTransId="{3A4DBE80-31D5-8C48-B29F-50C6DEAF1923}" sibTransId="{19125A1B-C4C1-1747-A243-DF0D0D1A30E8}"/>
    <dgm:cxn modelId="{6796BCB4-D869-5943-BD17-DE83A46A4920}" srcId="{319E95BD-D52E-E146-9152-5DE8A7366182}" destId="{BA2F322F-EDBF-DB4F-9BF4-29F3D3275038}" srcOrd="4" destOrd="0" parTransId="{BACD4DB1-DE46-984A-B10F-1F8136225EF3}" sibTransId="{2BDFAEE5-44F2-4C4A-98F9-5AA80249F0D0}"/>
    <dgm:cxn modelId="{A67870B8-8B56-7047-AD1F-8E9FC4DCAC71}" type="presOf" srcId="{F369CE75-30E0-F147-BF98-9398786BA04E}" destId="{27B96D61-7295-4849-8309-0C9BD09E592B}" srcOrd="0" destOrd="0" presId="urn:microsoft.com/office/officeart/2008/layout/VerticalCurvedList"/>
    <dgm:cxn modelId="{46923DBE-7646-FF45-9D9C-E2C5223A2A38}" type="presOf" srcId="{319E95BD-D52E-E146-9152-5DE8A7366182}" destId="{B159F4BC-D59C-C141-8F7F-A8A830EAA604}" srcOrd="0" destOrd="0" presId="urn:microsoft.com/office/officeart/2008/layout/VerticalCurvedList"/>
    <dgm:cxn modelId="{009A8AD4-9A9F-DA4F-96BC-640BE9EBA4A2}" srcId="{319E95BD-D52E-E146-9152-5DE8A7366182}" destId="{B6811672-80E0-CF4B-849D-AE19D024D414}" srcOrd="5" destOrd="0" parTransId="{D6157C38-F2AB-7040-8E0B-997F805DEA63}" sibTransId="{B3A611DD-93B4-7A45-84F5-D04E1032CFB1}"/>
    <dgm:cxn modelId="{7C0F65D8-38BE-3447-96E7-FCADBE2EA267}" type="presOf" srcId="{B6811672-80E0-CF4B-849D-AE19D024D414}" destId="{C102CF45-597C-F646-81FD-1C57A78E2A3C}" srcOrd="0" destOrd="0" presId="urn:microsoft.com/office/officeart/2008/layout/VerticalCurvedList"/>
    <dgm:cxn modelId="{694A4DDB-1420-8640-A269-9FA976746E02}" type="presOf" srcId="{BA2F322F-EDBF-DB4F-9BF4-29F3D3275038}" destId="{3F3A1446-EA7E-E348-A011-58BE83427F26}" srcOrd="0" destOrd="0" presId="urn:microsoft.com/office/officeart/2008/layout/VerticalCurvedList"/>
    <dgm:cxn modelId="{C0765FE6-98D1-DA42-8D00-194B44FC7E59}" srcId="{319E95BD-D52E-E146-9152-5DE8A7366182}" destId="{4678EB1E-01AC-2141-92DF-7A91DA8EFFE4}" srcOrd="0" destOrd="0" parTransId="{1AB8A686-C7E1-834A-B257-DEBA2878D576}" sibTransId="{E2A9D9AA-676A-CE44-BBE4-437E387FD752}"/>
    <dgm:cxn modelId="{0A02D5EA-EEBE-DF49-86C6-1C3A046AAC66}" srcId="{319E95BD-D52E-E146-9152-5DE8A7366182}" destId="{9341639D-DDBE-594D-8798-4F72BBB2AAF6}" srcOrd="1" destOrd="0" parTransId="{A7E68E5C-025A-3F49-AB46-D0F8E4E3AE06}" sibTransId="{D3DB9FF7-B11B-F34B-8F31-747C427BFD1D}"/>
    <dgm:cxn modelId="{99E02ED7-4A09-2242-AAB6-2F883440D3BC}" type="presParOf" srcId="{B159F4BC-D59C-C141-8F7F-A8A830EAA604}" destId="{A008551B-E1D1-8242-885F-A5915D68EEA6}" srcOrd="0" destOrd="0" presId="urn:microsoft.com/office/officeart/2008/layout/VerticalCurvedList"/>
    <dgm:cxn modelId="{E9AACE1B-B65D-9844-877F-19832EE1E47E}" type="presParOf" srcId="{A008551B-E1D1-8242-885F-A5915D68EEA6}" destId="{00BB6A1A-35B3-EE4B-BFDB-FA670F4E6D99}" srcOrd="0" destOrd="0" presId="urn:microsoft.com/office/officeart/2008/layout/VerticalCurvedList"/>
    <dgm:cxn modelId="{224AFA19-DF73-2D46-8716-36B58565A171}" type="presParOf" srcId="{00BB6A1A-35B3-EE4B-BFDB-FA670F4E6D99}" destId="{06E5BAF1-6F7B-5341-93CB-C1EA4C675AD5}" srcOrd="0" destOrd="0" presId="urn:microsoft.com/office/officeart/2008/layout/VerticalCurvedList"/>
    <dgm:cxn modelId="{A2E6B8EE-5663-2646-980D-DFB22B8E0AF2}" type="presParOf" srcId="{00BB6A1A-35B3-EE4B-BFDB-FA670F4E6D99}" destId="{2F60291F-F950-FD4A-A5B6-1388C0A31A36}" srcOrd="1" destOrd="0" presId="urn:microsoft.com/office/officeart/2008/layout/VerticalCurvedList"/>
    <dgm:cxn modelId="{5B04DB4E-C265-C645-B922-93D1A1C6EDD2}" type="presParOf" srcId="{00BB6A1A-35B3-EE4B-BFDB-FA670F4E6D99}" destId="{70A13E70-695F-CE45-A07B-9803D474638D}" srcOrd="2" destOrd="0" presId="urn:microsoft.com/office/officeart/2008/layout/VerticalCurvedList"/>
    <dgm:cxn modelId="{6FC458B3-B90F-6D4F-8533-B962CAE11966}" type="presParOf" srcId="{00BB6A1A-35B3-EE4B-BFDB-FA670F4E6D99}" destId="{C622CB3B-7F08-4B4B-BEDD-BC9A8E183264}" srcOrd="3" destOrd="0" presId="urn:microsoft.com/office/officeart/2008/layout/VerticalCurvedList"/>
    <dgm:cxn modelId="{6A27CF19-F89F-0042-8647-BA7F3480491F}" type="presParOf" srcId="{A008551B-E1D1-8242-885F-A5915D68EEA6}" destId="{BDD83969-C369-3141-B88E-3575B29B92B0}" srcOrd="1" destOrd="0" presId="urn:microsoft.com/office/officeart/2008/layout/VerticalCurvedList"/>
    <dgm:cxn modelId="{1CB9B0F9-89B5-964C-A5EB-635CE93A0610}" type="presParOf" srcId="{A008551B-E1D1-8242-885F-A5915D68EEA6}" destId="{447312A5-BFB8-FA47-A9DC-7DBC4A4D224E}" srcOrd="2" destOrd="0" presId="urn:microsoft.com/office/officeart/2008/layout/VerticalCurvedList"/>
    <dgm:cxn modelId="{28E0E091-9710-304A-B63D-B50D3B2D89E0}" type="presParOf" srcId="{447312A5-BFB8-FA47-A9DC-7DBC4A4D224E}" destId="{9CBCA8A3-5F91-6746-83DC-08E6F9D1BAEF}" srcOrd="0" destOrd="0" presId="urn:microsoft.com/office/officeart/2008/layout/VerticalCurvedList"/>
    <dgm:cxn modelId="{70BE8221-6146-CB4A-AD82-19BB526FC780}" type="presParOf" srcId="{A008551B-E1D1-8242-885F-A5915D68EEA6}" destId="{69E0F982-B8D1-5747-8A52-28E3E937DA8D}" srcOrd="3" destOrd="0" presId="urn:microsoft.com/office/officeart/2008/layout/VerticalCurvedList"/>
    <dgm:cxn modelId="{8CB1CE9F-E5B5-AA4C-9994-2E0A6CA58AC5}" type="presParOf" srcId="{A008551B-E1D1-8242-885F-A5915D68EEA6}" destId="{851F107F-6DBD-9D4B-ABA0-652CA5A9AF39}" srcOrd="4" destOrd="0" presId="urn:microsoft.com/office/officeart/2008/layout/VerticalCurvedList"/>
    <dgm:cxn modelId="{BD0C1762-6986-8D40-96AF-51C205C2F893}" type="presParOf" srcId="{851F107F-6DBD-9D4B-ABA0-652CA5A9AF39}" destId="{BC58EC11-1C5C-6B49-A2F9-2B1D6C8AF3BE}" srcOrd="0" destOrd="0" presId="urn:microsoft.com/office/officeart/2008/layout/VerticalCurvedList"/>
    <dgm:cxn modelId="{BE7CD21B-268B-0142-A2E1-7FF22CCFD029}" type="presParOf" srcId="{A008551B-E1D1-8242-885F-A5915D68EEA6}" destId="{003B7BFC-E772-DC49-8ABD-0249DF8C4544}" srcOrd="5" destOrd="0" presId="urn:microsoft.com/office/officeart/2008/layout/VerticalCurvedList"/>
    <dgm:cxn modelId="{38E3A181-3833-B648-82E4-2147F8CA9BEF}" type="presParOf" srcId="{A008551B-E1D1-8242-885F-A5915D68EEA6}" destId="{A137B239-CEFC-C445-BDE6-1CD297856FE2}" srcOrd="6" destOrd="0" presId="urn:microsoft.com/office/officeart/2008/layout/VerticalCurvedList"/>
    <dgm:cxn modelId="{E6F49CF1-4602-8744-A757-6C6D607CC44E}" type="presParOf" srcId="{A137B239-CEFC-C445-BDE6-1CD297856FE2}" destId="{3B50EEB0-A232-A441-AC09-15AFC2A35EB6}" srcOrd="0" destOrd="0" presId="urn:microsoft.com/office/officeart/2008/layout/VerticalCurvedList"/>
    <dgm:cxn modelId="{F490EAE5-B70C-6B49-9513-E51AAB0D62E3}" type="presParOf" srcId="{A008551B-E1D1-8242-885F-A5915D68EEA6}" destId="{27B96D61-7295-4849-8309-0C9BD09E592B}" srcOrd="7" destOrd="0" presId="urn:microsoft.com/office/officeart/2008/layout/VerticalCurvedList"/>
    <dgm:cxn modelId="{B7DE0EC0-2D67-A34D-B512-52ED45E803D4}" type="presParOf" srcId="{A008551B-E1D1-8242-885F-A5915D68EEA6}" destId="{9D642D08-7DAA-AA49-B025-5F58DABA39E6}" srcOrd="8" destOrd="0" presId="urn:microsoft.com/office/officeart/2008/layout/VerticalCurvedList"/>
    <dgm:cxn modelId="{95049248-8E62-5043-A041-BFBE65A938E6}" type="presParOf" srcId="{9D642D08-7DAA-AA49-B025-5F58DABA39E6}" destId="{FF2DCCCF-31A1-1B44-9132-E1A672280F7B}" srcOrd="0" destOrd="0" presId="urn:microsoft.com/office/officeart/2008/layout/VerticalCurvedList"/>
    <dgm:cxn modelId="{CEFF55B9-EEE6-5142-BD47-63F9FA24AF9A}" type="presParOf" srcId="{A008551B-E1D1-8242-885F-A5915D68EEA6}" destId="{3F3A1446-EA7E-E348-A011-58BE83427F26}" srcOrd="9" destOrd="0" presId="urn:microsoft.com/office/officeart/2008/layout/VerticalCurvedList"/>
    <dgm:cxn modelId="{6F95DDE1-1031-8E46-BC58-6FE8038AA85B}" type="presParOf" srcId="{A008551B-E1D1-8242-885F-A5915D68EEA6}" destId="{C2BF31A0-24B8-D547-8883-64134A591C0C}" srcOrd="10" destOrd="0" presId="urn:microsoft.com/office/officeart/2008/layout/VerticalCurvedList"/>
    <dgm:cxn modelId="{48B93D48-9EEA-0546-B569-CD26BA16A431}" type="presParOf" srcId="{C2BF31A0-24B8-D547-8883-64134A591C0C}" destId="{59AC0C70-178D-5041-BADA-8BF73ADC2DDF}" srcOrd="0" destOrd="0" presId="urn:microsoft.com/office/officeart/2008/layout/VerticalCurvedList"/>
    <dgm:cxn modelId="{95F0A1FE-D54E-D444-8523-497844F887B6}" type="presParOf" srcId="{A008551B-E1D1-8242-885F-A5915D68EEA6}" destId="{C102CF45-597C-F646-81FD-1C57A78E2A3C}" srcOrd="11" destOrd="0" presId="urn:microsoft.com/office/officeart/2008/layout/VerticalCurvedList"/>
    <dgm:cxn modelId="{8537C099-DBAF-B84A-BFF2-D7F55F76D4EE}" type="presParOf" srcId="{A008551B-E1D1-8242-885F-A5915D68EEA6}" destId="{2FAE8780-98C6-4948-8320-3B92F9F526B8}" srcOrd="12" destOrd="0" presId="urn:microsoft.com/office/officeart/2008/layout/VerticalCurvedList"/>
    <dgm:cxn modelId="{5CC8483B-274C-A541-AACC-A9214F9CADBA}" type="presParOf" srcId="{2FAE8780-98C6-4948-8320-3B92F9F526B8}" destId="{B88614C5-3D51-AD40-AF3C-5C01970BE4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40CF4-89A5-944A-9612-2F88A6E46B71}">
      <dsp:nvSpPr>
        <dsp:cNvPr id="0" name=""/>
        <dsp:cNvSpPr/>
      </dsp:nvSpPr>
      <dsp:spPr>
        <a:xfrm>
          <a:off x="0" y="209620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Un master à la fois professionnalisant et orienté vers la recherche</a:t>
          </a:r>
        </a:p>
      </dsp:txBody>
      <dsp:txXfrm>
        <a:off x="0" y="209620"/>
        <a:ext cx="2786062" cy="1671637"/>
      </dsp:txXfrm>
    </dsp:sp>
    <dsp:sp modelId="{A31E8D31-94E4-5243-95DA-AEAA602A2FD9}">
      <dsp:nvSpPr>
        <dsp:cNvPr id="0" name=""/>
        <dsp:cNvSpPr/>
      </dsp:nvSpPr>
      <dsp:spPr>
        <a:xfrm>
          <a:off x="3064668" y="209620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Des enseignements  généralistes, à la fois théorique, scientifique et professionnalisant. </a:t>
          </a:r>
        </a:p>
      </dsp:txBody>
      <dsp:txXfrm>
        <a:off x="3064668" y="209620"/>
        <a:ext cx="2786062" cy="1671637"/>
      </dsp:txXfrm>
    </dsp:sp>
    <dsp:sp modelId="{71B68ECA-567B-F545-ADB5-CC6AFEBDCF42}">
      <dsp:nvSpPr>
        <dsp:cNvPr id="0" name=""/>
        <dsp:cNvSpPr/>
      </dsp:nvSpPr>
      <dsp:spPr>
        <a:xfrm>
          <a:off x="6129337" y="209620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500" kern="1200" dirty="0"/>
            <a:t>Des enseignements méthodologiques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500" kern="1200" dirty="0"/>
            <a:t>fournissant des techniques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et des outils professionnels</a:t>
          </a:r>
        </a:p>
      </dsp:txBody>
      <dsp:txXfrm>
        <a:off x="6129337" y="209620"/>
        <a:ext cx="2786062" cy="1671637"/>
      </dsp:txXfrm>
    </dsp:sp>
    <dsp:sp modelId="{61559472-9282-C54E-8863-D760BD9B9A08}">
      <dsp:nvSpPr>
        <dsp:cNvPr id="0" name=""/>
        <dsp:cNvSpPr/>
      </dsp:nvSpPr>
      <dsp:spPr>
        <a:xfrm>
          <a:off x="1511606" y="4087713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Un master organisé autour des expériences de stage </a:t>
          </a:r>
        </a:p>
      </dsp:txBody>
      <dsp:txXfrm>
        <a:off x="1511606" y="4087713"/>
        <a:ext cx="2786062" cy="1671637"/>
      </dsp:txXfrm>
    </dsp:sp>
    <dsp:sp modelId="{CFEA2B33-9EBF-D84E-9923-BF56637D8BB6}">
      <dsp:nvSpPr>
        <dsp:cNvPr id="0" name=""/>
        <dsp:cNvSpPr/>
      </dsp:nvSpPr>
      <dsp:spPr>
        <a:xfrm>
          <a:off x="720726" y="2129156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Des enseignements assurés par des universitaires et des praticiens de terrain</a:t>
          </a:r>
        </a:p>
      </dsp:txBody>
      <dsp:txXfrm>
        <a:off x="720726" y="2129156"/>
        <a:ext cx="2786062" cy="1671637"/>
      </dsp:txXfrm>
    </dsp:sp>
    <dsp:sp modelId="{9BB68682-8655-CF42-90C2-99C5D2FB8E2B}">
      <dsp:nvSpPr>
        <dsp:cNvPr id="0" name=""/>
        <dsp:cNvSpPr/>
      </dsp:nvSpPr>
      <dsp:spPr>
        <a:xfrm>
          <a:off x="4803450" y="4049633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Des espaces d’élaboration de la pratique et du positionnement professionnel</a:t>
          </a:r>
        </a:p>
      </dsp:txBody>
      <dsp:txXfrm>
        <a:off x="4803450" y="4049633"/>
        <a:ext cx="2786062" cy="1671637"/>
      </dsp:txXfrm>
    </dsp:sp>
    <dsp:sp modelId="{80644E1B-1FE7-B743-8BCA-CF51C3698115}">
      <dsp:nvSpPr>
        <dsp:cNvPr id="0" name=""/>
        <dsp:cNvSpPr/>
      </dsp:nvSpPr>
      <dsp:spPr>
        <a:xfrm>
          <a:off x="5518298" y="2129150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Des enseignement en appui sur les recherches actuelles du Centre de Recherche en Psychopathologie et Psychologie Clinique (CRPPC)</a:t>
          </a:r>
        </a:p>
      </dsp:txBody>
      <dsp:txXfrm>
        <a:off x="5518298" y="2129150"/>
        <a:ext cx="2786062" cy="1671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57531-76E8-CA4D-AB47-8B5DEE797B97}">
      <dsp:nvSpPr>
        <dsp:cNvPr id="0" name=""/>
        <dsp:cNvSpPr/>
      </dsp:nvSpPr>
      <dsp:spPr>
        <a:xfrm>
          <a:off x="804877" y="0"/>
          <a:ext cx="5554637" cy="555463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EE111-0FEB-9648-B67E-6E3D429C1DBC}">
      <dsp:nvSpPr>
        <dsp:cNvPr id="0" name=""/>
        <dsp:cNvSpPr/>
      </dsp:nvSpPr>
      <dsp:spPr>
        <a:xfrm>
          <a:off x="3582196" y="556006"/>
          <a:ext cx="3610514" cy="9872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Stage de 300 h minimum encadré par un </a:t>
          </a:r>
          <a:r>
            <a:rPr lang="fr-FR" sz="1300" b="1" kern="1200" dirty="0"/>
            <a:t>psychologue</a:t>
          </a:r>
          <a:r>
            <a:rPr lang="fr-FR" sz="1300" kern="1200" dirty="0"/>
            <a:t> de préférence clinicien référé à la théorie psychanalytique. </a:t>
          </a:r>
        </a:p>
      </dsp:txBody>
      <dsp:txXfrm>
        <a:off x="3630390" y="604200"/>
        <a:ext cx="3514126" cy="890861"/>
      </dsp:txXfrm>
    </dsp:sp>
    <dsp:sp modelId="{6F7AA270-3B38-AA46-9146-53E822EC69C3}">
      <dsp:nvSpPr>
        <dsp:cNvPr id="0" name=""/>
        <dsp:cNvSpPr/>
      </dsp:nvSpPr>
      <dsp:spPr>
        <a:xfrm>
          <a:off x="3582196" y="1666662"/>
          <a:ext cx="3610514" cy="9872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Des UE à valider</a:t>
          </a:r>
        </a:p>
      </dsp:txBody>
      <dsp:txXfrm>
        <a:off x="3630390" y="1714856"/>
        <a:ext cx="3514126" cy="890861"/>
      </dsp:txXfrm>
    </dsp:sp>
    <dsp:sp modelId="{4C520105-6AD6-CE48-8B72-5749F4927005}">
      <dsp:nvSpPr>
        <dsp:cNvPr id="0" name=""/>
        <dsp:cNvSpPr/>
      </dsp:nvSpPr>
      <dsp:spPr>
        <a:xfrm>
          <a:off x="3582196" y="2777318"/>
          <a:ext cx="3610514" cy="9872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Un </a:t>
          </a:r>
          <a:r>
            <a:rPr lang="fr-FR" sz="1300" b="1" kern="1200" dirty="0"/>
            <a:t>mémoire de recherche </a:t>
          </a:r>
          <a:r>
            <a:rPr lang="fr-FR" sz="1300" kern="1200" dirty="0"/>
            <a:t>à élaborer sur deux ans (mémoire intermédiaire à rendre en fin de M1) </a:t>
          </a:r>
        </a:p>
      </dsp:txBody>
      <dsp:txXfrm>
        <a:off x="3630390" y="2825512"/>
        <a:ext cx="3514126" cy="890861"/>
      </dsp:txXfrm>
    </dsp:sp>
    <dsp:sp modelId="{D9CB98D2-CEBA-7348-A9E1-C177467C2580}">
      <dsp:nvSpPr>
        <dsp:cNvPr id="0" name=""/>
        <dsp:cNvSpPr/>
      </dsp:nvSpPr>
      <dsp:spPr>
        <a:xfrm>
          <a:off x="3582196" y="3887974"/>
          <a:ext cx="3610514" cy="9872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300" kern="1200" dirty="0"/>
            <a:t>Un </a:t>
          </a:r>
          <a:r>
            <a:rPr lang="fr-FR" sz="1300" b="1" kern="1200" dirty="0"/>
            <a:t>mémoire d’élaboration du positionnement clinique </a:t>
          </a:r>
          <a:r>
            <a:rPr lang="fr-FR" sz="1300" kern="1200" dirty="0"/>
            <a:t>à rendre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en fin de M1</a:t>
          </a:r>
        </a:p>
      </dsp:txBody>
      <dsp:txXfrm>
        <a:off x="3630390" y="3936168"/>
        <a:ext cx="3514126" cy="8908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606DE-7DAA-7046-A492-9E762C56BC93}">
      <dsp:nvSpPr>
        <dsp:cNvPr id="0" name=""/>
        <dsp:cNvSpPr/>
      </dsp:nvSpPr>
      <dsp:spPr>
        <a:xfrm>
          <a:off x="0" y="0"/>
          <a:ext cx="10515600" cy="4155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kern="1200" dirty="0"/>
            <a:t>Le master PPCP permet d’acquérir le titre de psychologue et celui de psychothérapeute (sous couvert de demande auprès de l’ARS)</a:t>
          </a:r>
        </a:p>
      </dsp:txBody>
      <dsp:txXfrm>
        <a:off x="202871" y="202871"/>
        <a:ext cx="10109858" cy="37500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C8C9C-EF86-374E-A5FC-5FEE1C486C08}">
      <dsp:nvSpPr>
        <dsp:cNvPr id="0" name=""/>
        <dsp:cNvSpPr/>
      </dsp:nvSpPr>
      <dsp:spPr>
        <a:xfrm>
          <a:off x="0" y="0"/>
          <a:ext cx="10515600" cy="4892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 dirty="0"/>
            <a:t>Le master parcours PPCP vise à former des psychologues praticiens, orientés sur l’élaboration et la mise en œuvre de dispositifs de prévention, d’accompagnement et de soins psychiques dans des secteurs d’activité diversifiés (public et privé)</a:t>
          </a:r>
        </a:p>
      </dsp:txBody>
      <dsp:txXfrm>
        <a:off x="238854" y="238854"/>
        <a:ext cx="10037892" cy="44152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0054E-B772-7949-B47D-D152AE01637E}">
      <dsp:nvSpPr>
        <dsp:cNvPr id="0" name=""/>
        <dsp:cNvSpPr/>
      </dsp:nvSpPr>
      <dsp:spPr>
        <a:xfrm>
          <a:off x="0" y="10560"/>
          <a:ext cx="3573945" cy="2144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FR" sz="1900" kern="1200" dirty="0"/>
            <a:t>Psychiatrie, pédopsychiatrie, </a:t>
          </a:r>
          <a:r>
            <a:rPr lang="fr-FR" sz="1900" kern="1200" dirty="0" err="1"/>
            <a:t>gérontopsychiatrie</a:t>
          </a:r>
          <a:r>
            <a:rPr lang="fr-FR" sz="1900" kern="1200" dirty="0"/>
            <a:t>…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fr-FR" sz="1900" kern="1200" dirty="0"/>
        </a:p>
      </dsp:txBody>
      <dsp:txXfrm>
        <a:off x="0" y="10560"/>
        <a:ext cx="3573945" cy="2144367"/>
      </dsp:txXfrm>
    </dsp:sp>
    <dsp:sp modelId="{98146CE1-1879-9445-8E7E-2B6D0B3F7812}">
      <dsp:nvSpPr>
        <dsp:cNvPr id="0" name=""/>
        <dsp:cNvSpPr/>
      </dsp:nvSpPr>
      <dsp:spPr>
        <a:xfrm>
          <a:off x="3931340" y="10560"/>
          <a:ext cx="3573945" cy="2144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FR" sz="1900" kern="1200" dirty="0"/>
            <a:t>Éducation spécialisée (enfant, adolescent, adulte), services de prévention (de la maltraitance, de la délinquance...).</a:t>
          </a:r>
        </a:p>
      </dsp:txBody>
      <dsp:txXfrm>
        <a:off x="3931340" y="10560"/>
        <a:ext cx="3573945" cy="2144367"/>
      </dsp:txXfrm>
    </dsp:sp>
    <dsp:sp modelId="{60A38127-FFCD-544E-BC8F-52B8E43557B2}">
      <dsp:nvSpPr>
        <dsp:cNvPr id="0" name=""/>
        <dsp:cNvSpPr/>
      </dsp:nvSpPr>
      <dsp:spPr>
        <a:xfrm>
          <a:off x="7862680" y="10560"/>
          <a:ext cx="3573945" cy="2144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FR" sz="1900" kern="1200" dirty="0"/>
            <a:t>Services de soins somatiques (</a:t>
          </a:r>
          <a:r>
            <a:rPr lang="fr-FR" sz="1900" kern="1200" dirty="0" err="1"/>
            <a:t>hôpital</a:t>
          </a:r>
          <a:r>
            <a:rPr lang="fr-FR" sz="1900" kern="1200" dirty="0"/>
            <a:t> </a:t>
          </a:r>
          <a:r>
            <a:rPr lang="fr-FR" sz="1900" kern="1200" dirty="0" err="1"/>
            <a:t>général</a:t>
          </a:r>
          <a:r>
            <a:rPr lang="fr-FR" sz="1900" kern="1200" dirty="0"/>
            <a:t>, services de soins </a:t>
          </a:r>
          <a:r>
            <a:rPr lang="fr-FR" sz="1900" kern="1200" dirty="0" err="1"/>
            <a:t>spécialisés</a:t>
          </a:r>
          <a:r>
            <a:rPr lang="fr-FR" sz="1900" kern="1200" dirty="0"/>
            <a:t>, centres de réadaptation, urgences, réanimations, centre de traitement de la douleur).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fr-FR" sz="1900" kern="1200" dirty="0"/>
        </a:p>
      </dsp:txBody>
      <dsp:txXfrm>
        <a:off x="7862680" y="10560"/>
        <a:ext cx="3573945" cy="2144367"/>
      </dsp:txXfrm>
    </dsp:sp>
    <dsp:sp modelId="{E06DABE0-0BE8-AF44-97D7-76414BB66178}">
      <dsp:nvSpPr>
        <dsp:cNvPr id="0" name=""/>
        <dsp:cNvSpPr/>
      </dsp:nvSpPr>
      <dsp:spPr>
        <a:xfrm>
          <a:off x="1965670" y="2512322"/>
          <a:ext cx="3573945" cy="2144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FR" sz="1900" kern="1200" dirty="0"/>
            <a:t>Institutions médico-psycho-sociales (CAMSP, CMPP, services de prévention, IMP, </a:t>
          </a:r>
          <a:r>
            <a:rPr lang="fr-FR" sz="1900" kern="1200" dirty="0" err="1"/>
            <a:t>IMPro,etc</a:t>
          </a:r>
          <a:r>
            <a:rPr lang="fr-FR" sz="1900" kern="1200" dirty="0"/>
            <a:t>.).</a:t>
          </a:r>
        </a:p>
      </dsp:txBody>
      <dsp:txXfrm>
        <a:off x="1965670" y="2512322"/>
        <a:ext cx="3573945" cy="2144367"/>
      </dsp:txXfrm>
    </dsp:sp>
    <dsp:sp modelId="{0C6927A4-F1CC-CC42-A37F-58E56E353237}">
      <dsp:nvSpPr>
        <dsp:cNvPr id="0" name=""/>
        <dsp:cNvSpPr/>
      </dsp:nvSpPr>
      <dsp:spPr>
        <a:xfrm>
          <a:off x="5897010" y="2512322"/>
          <a:ext cx="3573945" cy="2144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FR" sz="1900" kern="1200" dirty="0"/>
            <a:t>Lieux d’accueil ordinaires ou d’urgence (crèches, garderie, pouponnières, écoles, points rencontres, accueil mères-enfants, etc.). </a:t>
          </a:r>
        </a:p>
      </dsp:txBody>
      <dsp:txXfrm>
        <a:off x="5897010" y="2512322"/>
        <a:ext cx="3573945" cy="21443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D9862-59CD-BF45-B0FA-052BC195A736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Institutions prenant en charge les handicaps intellectuels et physiques (CAMSP, SESSAD, MAS, IME, ESAT, etc.).</a:t>
          </a:r>
        </a:p>
      </dsp:txBody>
      <dsp:txXfrm>
        <a:off x="0" y="39687"/>
        <a:ext cx="3286125" cy="1971675"/>
      </dsp:txXfrm>
    </dsp:sp>
    <dsp:sp modelId="{04A857FF-BA85-4544-A8C0-FC22AA059EBB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Institutions du secteur judiciaire et pénitentiaire </a:t>
          </a:r>
        </a:p>
      </dsp:txBody>
      <dsp:txXfrm>
        <a:off x="3614737" y="39687"/>
        <a:ext cx="3286125" cy="1971675"/>
      </dsp:txXfrm>
    </dsp:sp>
    <dsp:sp modelId="{C863857E-F8C2-C448-8736-C7DB224DE0C5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Institutions pour sujets vieillissants (maisons de retraite, EHPAD, services gériatriques).</a:t>
          </a:r>
        </a:p>
      </dsp:txBody>
      <dsp:txXfrm>
        <a:off x="7229475" y="39687"/>
        <a:ext cx="3286125" cy="1971675"/>
      </dsp:txXfrm>
    </dsp:sp>
    <dsp:sp modelId="{7F41D947-A28A-A446-9CF1-1C85D03EA16E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Services proposant des consultations ou des lieux d’écoute (adolescents, aide aux victimes, accueil des personnes addicts, prostitution, etc.).</a:t>
          </a:r>
        </a:p>
      </dsp:txBody>
      <dsp:txXfrm>
        <a:off x="0" y="2339975"/>
        <a:ext cx="3286125" cy="1971675"/>
      </dsp:txXfrm>
    </dsp:sp>
    <dsp:sp modelId="{D9F94C0B-8594-814C-9403-674EFB412560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Centres médico-sociaux, centres d’accueil des personnes en situation de précarité (bénéficiaire du RSA, CMU, SDF, etc.), missions locales...</a:t>
          </a:r>
        </a:p>
      </dsp:txBody>
      <dsp:txXfrm>
        <a:off x="3614737" y="2339975"/>
        <a:ext cx="3286125" cy="1971675"/>
      </dsp:txXfrm>
    </dsp:sp>
    <dsp:sp modelId="{0A84A79A-D30B-9547-BC66-522D70F1B34F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Réseaux sociaux (autour de la périnatalité, PMI, de l’errance, des banlieues, etc.).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Institutions caritatives et humanitaires. </a:t>
          </a:r>
        </a:p>
      </dsp:txBody>
      <dsp:txXfrm>
        <a:off x="7229475" y="2339975"/>
        <a:ext cx="3286125" cy="19716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0291F-F950-FD4A-A5B6-1388C0A31A36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89934-1162-F04E-8789-E741680F2572}">
      <dsp:nvSpPr>
        <dsp:cNvPr id="0" name=""/>
        <dsp:cNvSpPr/>
      </dsp:nvSpPr>
      <dsp:spPr>
        <a:xfrm>
          <a:off x="492024" y="334530"/>
          <a:ext cx="9963850" cy="6694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La moitié de la promotion a répondu au questionnaire</a:t>
          </a:r>
        </a:p>
      </dsp:txBody>
      <dsp:txXfrm>
        <a:off x="492024" y="334530"/>
        <a:ext cx="9963850" cy="669409"/>
      </dsp:txXfrm>
    </dsp:sp>
    <dsp:sp modelId="{1B0D58C6-5800-A64C-8CD0-1D43409B2B93}">
      <dsp:nvSpPr>
        <dsp:cNvPr id="0" name=""/>
        <dsp:cNvSpPr/>
      </dsp:nvSpPr>
      <dsp:spPr>
        <a:xfrm>
          <a:off x="73643" y="250854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C20ED-1C17-AE44-A3A3-AE3AA6CEE1A2}">
      <dsp:nvSpPr>
        <dsp:cNvPr id="0" name=""/>
        <dsp:cNvSpPr/>
      </dsp:nvSpPr>
      <dsp:spPr>
        <a:xfrm>
          <a:off x="875812" y="1338819"/>
          <a:ext cx="9580062" cy="6694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i="1" kern="1200" dirty="0"/>
            <a:t>Salariés </a:t>
          </a:r>
          <a:r>
            <a:rPr lang="fr-FR" sz="2000" kern="1200" dirty="0"/>
            <a:t>: </a:t>
          </a:r>
          <a:r>
            <a:rPr lang="fr-FR" sz="2000" b="1" kern="1200" dirty="0"/>
            <a:t>89%</a:t>
          </a:r>
          <a:r>
            <a:rPr lang="fr-FR" sz="2000" kern="1200" dirty="0"/>
            <a:t>. </a:t>
          </a:r>
        </a:p>
      </dsp:txBody>
      <dsp:txXfrm>
        <a:off x="875812" y="1338819"/>
        <a:ext cx="9580062" cy="669409"/>
      </dsp:txXfrm>
    </dsp:sp>
    <dsp:sp modelId="{9CBCA8A3-5F91-6746-83DC-08E6F9D1BAEF}">
      <dsp:nvSpPr>
        <dsp:cNvPr id="0" name=""/>
        <dsp:cNvSpPr/>
      </dsp:nvSpPr>
      <dsp:spPr>
        <a:xfrm>
          <a:off x="457431" y="1255143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E6F35-F5FA-3B49-B050-9C440113AF45}">
      <dsp:nvSpPr>
        <dsp:cNvPr id="0" name=""/>
        <dsp:cNvSpPr/>
      </dsp:nvSpPr>
      <dsp:spPr>
        <a:xfrm>
          <a:off x="875812" y="2343108"/>
          <a:ext cx="9580062" cy="6694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i="1" kern="1200" dirty="0"/>
            <a:t>CDI </a:t>
          </a:r>
          <a:r>
            <a:rPr lang="fr-FR" sz="2000" kern="1200" dirty="0"/>
            <a:t>: </a:t>
          </a:r>
          <a:r>
            <a:rPr lang="fr-FR" sz="2000" b="1" kern="1200" dirty="0"/>
            <a:t>45% </a:t>
          </a:r>
          <a:r>
            <a:rPr lang="fr-FR" sz="2000" kern="1200" dirty="0"/>
            <a:t>des postes </a:t>
          </a:r>
        </a:p>
      </dsp:txBody>
      <dsp:txXfrm>
        <a:off x="875812" y="2343108"/>
        <a:ext cx="9580062" cy="669409"/>
      </dsp:txXfrm>
    </dsp:sp>
    <dsp:sp modelId="{4935C272-5851-4245-AEF8-46B6C8DE9C6B}">
      <dsp:nvSpPr>
        <dsp:cNvPr id="0" name=""/>
        <dsp:cNvSpPr/>
      </dsp:nvSpPr>
      <dsp:spPr>
        <a:xfrm>
          <a:off x="457431" y="2259432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E79C5-30C4-864D-B4A9-EA5CAB0299AF}">
      <dsp:nvSpPr>
        <dsp:cNvPr id="0" name=""/>
        <dsp:cNvSpPr/>
      </dsp:nvSpPr>
      <dsp:spPr>
        <a:xfrm>
          <a:off x="492024" y="3347397"/>
          <a:ext cx="9963850" cy="6694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seulement </a:t>
          </a:r>
          <a:r>
            <a:rPr lang="fr-FR" sz="2000" b="1" kern="1200" dirty="0"/>
            <a:t>16% </a:t>
          </a:r>
          <a:r>
            <a:rPr lang="fr-FR" sz="2000" kern="1200" dirty="0"/>
            <a:t>des postes à temps plein sont en CDI</a:t>
          </a:r>
          <a:br>
            <a:rPr lang="fr-FR" sz="2000" kern="1200" dirty="0"/>
          </a:br>
          <a:endParaRPr lang="fr-FR" sz="2000" kern="1200" dirty="0"/>
        </a:p>
      </dsp:txBody>
      <dsp:txXfrm>
        <a:off x="492024" y="3347397"/>
        <a:ext cx="9963850" cy="669409"/>
      </dsp:txXfrm>
    </dsp:sp>
    <dsp:sp modelId="{BC58EC11-1C5C-6B49-A2F9-2B1D6C8AF3BE}">
      <dsp:nvSpPr>
        <dsp:cNvPr id="0" name=""/>
        <dsp:cNvSpPr/>
      </dsp:nvSpPr>
      <dsp:spPr>
        <a:xfrm>
          <a:off x="73643" y="3263721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0291F-F950-FD4A-A5B6-1388C0A31A36}">
      <dsp:nvSpPr>
        <dsp:cNvPr id="0" name=""/>
        <dsp:cNvSpPr/>
      </dsp:nvSpPr>
      <dsp:spPr>
        <a:xfrm>
          <a:off x="-4163997" y="-638985"/>
          <a:ext cx="4961605" cy="4961605"/>
        </a:xfrm>
        <a:prstGeom prst="blockArc">
          <a:avLst>
            <a:gd name="adj1" fmla="val 18900000"/>
            <a:gd name="adj2" fmla="val 2700000"/>
            <a:gd name="adj3" fmla="val 435"/>
          </a:avLst>
        </a:pr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D83969-C369-3141-B88E-3575B29B92B0}">
      <dsp:nvSpPr>
        <dsp:cNvPr id="0" name=""/>
        <dsp:cNvSpPr/>
      </dsp:nvSpPr>
      <dsp:spPr>
        <a:xfrm>
          <a:off x="291230" y="181077"/>
          <a:ext cx="9276693" cy="3878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7827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i="1" kern="1200"/>
            <a:t>Psychiatrie </a:t>
          </a:r>
          <a:r>
            <a:rPr lang="fr-FR" sz="1100" kern="1200"/>
            <a:t>: </a:t>
          </a:r>
          <a:r>
            <a:rPr lang="fr-FR" sz="1100" b="1" kern="1200"/>
            <a:t>26%</a:t>
          </a:r>
          <a:endParaRPr lang="fr-FR" sz="1100" kern="1200" dirty="0"/>
        </a:p>
      </dsp:txBody>
      <dsp:txXfrm>
        <a:off x="291230" y="181077"/>
        <a:ext cx="9276693" cy="387813"/>
      </dsp:txXfrm>
    </dsp:sp>
    <dsp:sp modelId="{9CBCA8A3-5F91-6746-83DC-08E6F9D1BAEF}">
      <dsp:nvSpPr>
        <dsp:cNvPr id="0" name=""/>
        <dsp:cNvSpPr/>
      </dsp:nvSpPr>
      <dsp:spPr>
        <a:xfrm>
          <a:off x="55804" y="145503"/>
          <a:ext cx="484766" cy="484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0F982-B8D1-5747-8A52-28E3E937DA8D}">
      <dsp:nvSpPr>
        <dsp:cNvPr id="0" name=""/>
        <dsp:cNvSpPr/>
      </dsp:nvSpPr>
      <dsp:spPr>
        <a:xfrm>
          <a:off x="617190" y="775626"/>
          <a:ext cx="8957690" cy="3878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7827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i="1" kern="1200" dirty="0"/>
            <a:t>Médico-social </a:t>
          </a:r>
          <a:r>
            <a:rPr lang="fr-FR" sz="1100" kern="1200" dirty="0"/>
            <a:t>: </a:t>
          </a:r>
          <a:r>
            <a:rPr lang="fr-FR" sz="1100" b="1" kern="1200" dirty="0"/>
            <a:t>40,5%</a:t>
          </a:r>
          <a:br>
            <a:rPr lang="fr-FR" sz="1100" kern="1200" dirty="0"/>
          </a:br>
          <a:endParaRPr lang="fr-FR" sz="1100" kern="1200" dirty="0"/>
        </a:p>
      </dsp:txBody>
      <dsp:txXfrm>
        <a:off x="617190" y="775626"/>
        <a:ext cx="8957690" cy="387813"/>
      </dsp:txXfrm>
    </dsp:sp>
    <dsp:sp modelId="{BC58EC11-1C5C-6B49-A2F9-2B1D6C8AF3BE}">
      <dsp:nvSpPr>
        <dsp:cNvPr id="0" name=""/>
        <dsp:cNvSpPr/>
      </dsp:nvSpPr>
      <dsp:spPr>
        <a:xfrm>
          <a:off x="374807" y="727149"/>
          <a:ext cx="484766" cy="484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B7BFC-E772-DC49-8ABD-0249DF8C4544}">
      <dsp:nvSpPr>
        <dsp:cNvPr id="0" name=""/>
        <dsp:cNvSpPr/>
      </dsp:nvSpPr>
      <dsp:spPr>
        <a:xfrm>
          <a:off x="763062" y="1357272"/>
          <a:ext cx="8811818" cy="3878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7827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i="1" kern="1200" dirty="0"/>
            <a:t>Hôpital général </a:t>
          </a:r>
          <a:r>
            <a:rPr lang="fr-FR" sz="1100" kern="1200" dirty="0"/>
            <a:t>: </a:t>
          </a:r>
          <a:r>
            <a:rPr lang="fr-FR" sz="1100" b="1" kern="1200" dirty="0"/>
            <a:t>16%</a:t>
          </a:r>
          <a:endParaRPr lang="fr-FR" sz="1100" kern="1200" dirty="0"/>
        </a:p>
      </dsp:txBody>
      <dsp:txXfrm>
        <a:off x="763062" y="1357272"/>
        <a:ext cx="8811818" cy="387813"/>
      </dsp:txXfrm>
    </dsp:sp>
    <dsp:sp modelId="{3B50EEB0-A232-A441-AC09-15AFC2A35EB6}">
      <dsp:nvSpPr>
        <dsp:cNvPr id="0" name=""/>
        <dsp:cNvSpPr/>
      </dsp:nvSpPr>
      <dsp:spPr>
        <a:xfrm>
          <a:off x="520679" y="1308795"/>
          <a:ext cx="484766" cy="484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96D61-7295-4849-8309-0C9BD09E592B}">
      <dsp:nvSpPr>
        <dsp:cNvPr id="0" name=""/>
        <dsp:cNvSpPr/>
      </dsp:nvSpPr>
      <dsp:spPr>
        <a:xfrm>
          <a:off x="763062" y="1938549"/>
          <a:ext cx="8811818" cy="3878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7827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i="1" kern="1200" dirty="0"/>
            <a:t>Enseignement-Formation </a:t>
          </a:r>
          <a:r>
            <a:rPr lang="fr-FR" sz="1100" kern="1200" dirty="0"/>
            <a:t>: </a:t>
          </a:r>
          <a:r>
            <a:rPr lang="fr-FR" sz="1100" b="1" kern="1200" dirty="0"/>
            <a:t>0,02%</a:t>
          </a:r>
          <a:endParaRPr lang="fr-FR" sz="1100" kern="1200" dirty="0"/>
        </a:p>
      </dsp:txBody>
      <dsp:txXfrm>
        <a:off x="763062" y="1938549"/>
        <a:ext cx="8811818" cy="387813"/>
      </dsp:txXfrm>
    </dsp:sp>
    <dsp:sp modelId="{FF2DCCCF-31A1-1B44-9132-E1A672280F7B}">
      <dsp:nvSpPr>
        <dsp:cNvPr id="0" name=""/>
        <dsp:cNvSpPr/>
      </dsp:nvSpPr>
      <dsp:spPr>
        <a:xfrm>
          <a:off x="520679" y="1890073"/>
          <a:ext cx="484766" cy="484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A1446-EA7E-E348-A011-58BE83427F26}">
      <dsp:nvSpPr>
        <dsp:cNvPr id="0" name=""/>
        <dsp:cNvSpPr/>
      </dsp:nvSpPr>
      <dsp:spPr>
        <a:xfrm>
          <a:off x="617190" y="2520195"/>
          <a:ext cx="8957690" cy="3878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7827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i="1" kern="1200" dirty="0"/>
            <a:t>Judiciaire/Pénitentiaire </a:t>
          </a:r>
          <a:r>
            <a:rPr lang="fr-FR" sz="1100" kern="1200" dirty="0"/>
            <a:t>: </a:t>
          </a:r>
          <a:r>
            <a:rPr lang="fr-FR" sz="1100" b="1" kern="1200" dirty="0"/>
            <a:t>12%</a:t>
          </a:r>
          <a:endParaRPr lang="fr-FR" sz="1100" kern="1200" dirty="0"/>
        </a:p>
      </dsp:txBody>
      <dsp:txXfrm>
        <a:off x="617190" y="2520195"/>
        <a:ext cx="8957690" cy="387813"/>
      </dsp:txXfrm>
    </dsp:sp>
    <dsp:sp modelId="{59AC0C70-178D-5041-BADA-8BF73ADC2DDF}">
      <dsp:nvSpPr>
        <dsp:cNvPr id="0" name=""/>
        <dsp:cNvSpPr/>
      </dsp:nvSpPr>
      <dsp:spPr>
        <a:xfrm>
          <a:off x="374807" y="2471719"/>
          <a:ext cx="484766" cy="484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2CF45-597C-F646-81FD-1C57A78E2A3C}">
      <dsp:nvSpPr>
        <dsp:cNvPr id="0" name=""/>
        <dsp:cNvSpPr/>
      </dsp:nvSpPr>
      <dsp:spPr>
        <a:xfrm>
          <a:off x="298187" y="3101841"/>
          <a:ext cx="9276693" cy="3878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7827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i="1" kern="1200" dirty="0"/>
            <a:t>Social </a:t>
          </a:r>
          <a:r>
            <a:rPr lang="fr-FR" sz="1100" kern="1200" dirty="0"/>
            <a:t>: </a:t>
          </a:r>
          <a:r>
            <a:rPr lang="fr-FR" sz="1100" b="1" kern="1200" dirty="0"/>
            <a:t>0,02%</a:t>
          </a:r>
          <a:r>
            <a:rPr lang="fr-FR" sz="1100" kern="1200" dirty="0"/>
            <a:t>. </a:t>
          </a:r>
        </a:p>
      </dsp:txBody>
      <dsp:txXfrm>
        <a:off x="298187" y="3101841"/>
        <a:ext cx="9276693" cy="387813"/>
      </dsp:txXfrm>
    </dsp:sp>
    <dsp:sp modelId="{B88614C5-3D51-AD40-AF3C-5C01970BE4F4}">
      <dsp:nvSpPr>
        <dsp:cNvPr id="0" name=""/>
        <dsp:cNvSpPr/>
      </dsp:nvSpPr>
      <dsp:spPr>
        <a:xfrm>
          <a:off x="55804" y="3053365"/>
          <a:ext cx="484766" cy="484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E5F1B-C21A-4C97-99C4-61EBDEDAB0C0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7D377-07AF-47B2-9E7A-6590A814F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117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7D377-07AF-47B2-9E7A-6590A814F69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73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D542-F7C2-1640-9D6D-0E9F7B69112E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1ED801C-A7D0-7640-A547-7999DC193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26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D542-F7C2-1640-9D6D-0E9F7B69112E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ED801C-A7D0-7640-A547-7999DC193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75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D542-F7C2-1640-9D6D-0E9F7B69112E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ED801C-A7D0-7640-A547-7999DC1937B4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0287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D542-F7C2-1640-9D6D-0E9F7B69112E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ED801C-A7D0-7640-A547-7999DC193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220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D542-F7C2-1640-9D6D-0E9F7B69112E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ED801C-A7D0-7640-A547-7999DC1937B4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3499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D542-F7C2-1640-9D6D-0E9F7B69112E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ED801C-A7D0-7640-A547-7999DC193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511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D542-F7C2-1640-9D6D-0E9F7B69112E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01C-A7D0-7640-A547-7999DC193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75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D542-F7C2-1640-9D6D-0E9F7B69112E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01C-A7D0-7640-A547-7999DC193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08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D542-F7C2-1640-9D6D-0E9F7B69112E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01C-A7D0-7640-A547-7999DC193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89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D542-F7C2-1640-9D6D-0E9F7B69112E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ED801C-A7D0-7640-A547-7999DC193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62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D542-F7C2-1640-9D6D-0E9F7B69112E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ED801C-A7D0-7640-A547-7999DC193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60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D542-F7C2-1640-9D6D-0E9F7B69112E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ED801C-A7D0-7640-A547-7999DC193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52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D542-F7C2-1640-9D6D-0E9F7B69112E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01C-A7D0-7640-A547-7999DC193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3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D542-F7C2-1640-9D6D-0E9F7B69112E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01C-A7D0-7640-A547-7999DC193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20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D542-F7C2-1640-9D6D-0E9F7B69112E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01C-A7D0-7640-A547-7999DC193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023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D542-F7C2-1640-9D6D-0E9F7B69112E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ED801C-A7D0-7640-A547-7999DC193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45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9D542-F7C2-1640-9D6D-0E9F7B69112E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1ED801C-A7D0-7640-A547-7999DC193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21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ho.univ-lyon2.fr/formation/master-mention-psychopathologie-clinique-psychanalytique/master-1ere-annee-psychologie-specialite-psychopathologie-et-psychologie-clinique" TargetMode="External"/><Relationship Id="rId2" Type="http://schemas.openxmlformats.org/officeDocument/2006/relationships/hyperlink" Target="https://psycho.univ-lyon2.fr/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arbara.Smaniotto@univ-lyon2.fr" TargetMode="External"/><Relationship Id="rId2" Type="http://schemas.openxmlformats.org/officeDocument/2006/relationships/hyperlink" Target="mailto:Francois-David.Camps@univ-lyon2.f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ita.colomb@univ-lyon2.fr" TargetMode="External"/><Relationship Id="rId4" Type="http://schemas.openxmlformats.org/officeDocument/2006/relationships/hyperlink" Target="mailto:anne-lyse.demarchi@univ-lyon2.fr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Rita.Colomb@univ-lyon2.fr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aphael.minjard@univ-lyon2.fr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bebeenvirons.sciencesconf.org/" TargetMode="External"/><Relationship Id="rId2" Type="http://schemas.openxmlformats.org/officeDocument/2006/relationships/hyperlink" Target="https://foliescomtempo.sciencesconf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g.u-bourgogne.fr/rirmpp2023/wp-content/uploads/sites/193/2023/08/PROGRAMME-DV-6eme-Colloque-du-Reseau-International-2.pdf" TargetMode="External"/><Relationship Id="rId4" Type="http://schemas.openxmlformats.org/officeDocument/2006/relationships/hyperlink" Target="https://blog.u-bourgogne.fr/rirmpp2023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7059" y="1602658"/>
            <a:ext cx="8987554" cy="2172929"/>
          </a:xfrm>
        </p:spPr>
        <p:txBody>
          <a:bodyPr>
            <a:normAutofit/>
          </a:bodyPr>
          <a:lstStyle/>
          <a:p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92278F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Présentation </a:t>
            </a:r>
            <a:br>
              <a:rPr lang="fr-FR" sz="4800" b="1" dirty="0">
                <a:solidFill>
                  <a:srgbClr val="FF0000"/>
                </a:solidFill>
              </a:rPr>
            </a:br>
            <a:r>
              <a:rPr lang="fr-FR" sz="5400" b="1" dirty="0">
                <a:solidFill>
                  <a:srgbClr val="FF0000"/>
                </a:solidFill>
              </a:rPr>
              <a:t>Master 1 - mention PPCP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36697" y="3971134"/>
            <a:ext cx="8915399" cy="1126283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Psychologie: Psychopathologie Clinique Psychanalytique</a:t>
            </a:r>
          </a:p>
        </p:txBody>
      </p:sp>
    </p:spTree>
    <p:extLst>
      <p:ext uri="{BB962C8B-B14F-4D97-AF65-F5344CB8AC3E}">
        <p14:creationId xmlns:p14="http://schemas.microsoft.com/office/powerpoint/2010/main" val="728747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E694668-2F8D-2263-D8D0-BF8AA1BE4042}"/>
              </a:ext>
            </a:extLst>
          </p:cNvPr>
          <p:cNvSpPr txBox="1"/>
          <p:nvPr/>
        </p:nvSpPr>
        <p:spPr>
          <a:xfrm>
            <a:off x="2060812" y="2415654"/>
            <a:ext cx="10001648" cy="381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6D1D6B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Tous les cours (CM et TD), sauf informations contraires de vos enseignants, débuteront à partir du LUNDI 25 SEPTEMBRE.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rgbClr val="6D1D6B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SAUF !! ATTENTION !! 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6D1D6B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6D1D6B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UEC1- Approches psychanalytique du groupe et des institutions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Le TD </a:t>
            </a:r>
            <a:r>
              <a:rPr lang="fr-FR" sz="21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« </a:t>
            </a: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Pratiques groupales » a lieu les </a:t>
            </a:r>
            <a:r>
              <a:rPr lang="fr-FR" sz="2100" b="1" dirty="0"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13 et 14 SEPTEMBRE toute la journée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PARTICIPATION OBLIGATOIRE</a:t>
            </a:r>
            <a:endParaRPr lang="fr-FR" sz="2800" b="1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3C69F6B-A1A6-21FC-13D0-6E17194FE710}"/>
              </a:ext>
            </a:extLst>
          </p:cNvPr>
          <p:cNvSpPr txBox="1"/>
          <p:nvPr/>
        </p:nvSpPr>
        <p:spPr>
          <a:xfrm>
            <a:off x="5218508" y="982639"/>
            <a:ext cx="4121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DEBUT DES COURS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E80530BE-B36F-4AC1-8819-85B83CAF2ECD}"/>
              </a:ext>
            </a:extLst>
          </p:cNvPr>
          <p:cNvSpPr/>
          <p:nvPr/>
        </p:nvSpPr>
        <p:spPr>
          <a:xfrm>
            <a:off x="6316980" y="4415028"/>
            <a:ext cx="594360" cy="643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255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14679" y="314426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Pensez à consulter régulièrement toutes les informations en ligne !</a:t>
            </a:r>
            <a:br>
              <a:rPr lang="fr-FR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29045" y="2061917"/>
            <a:ext cx="4530980" cy="128089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fr-FR" b="1" dirty="0"/>
              <a:t>Présentation générale Master à consulter sur le </a:t>
            </a:r>
          </a:p>
          <a:p>
            <a:pPr>
              <a:spcBef>
                <a:spcPts val="0"/>
              </a:spcBef>
            </a:pPr>
            <a:r>
              <a:rPr lang="fr-FR" b="1" dirty="0"/>
              <a:t>site de l’université Lyon 2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329045" y="3622770"/>
            <a:ext cx="4941477" cy="284685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fr-FR" sz="2000" dirty="0"/>
              <a:t>Accueil</a:t>
            </a:r>
          </a:p>
          <a:p>
            <a:pPr>
              <a:spcBef>
                <a:spcPts val="600"/>
              </a:spcBef>
            </a:pPr>
            <a:r>
              <a:rPr lang="fr-FR" sz="2000" dirty="0"/>
              <a:t>A gauche de la page d’accueil, moteur de recherche « </a:t>
            </a:r>
            <a:r>
              <a:rPr lang="fr-FR" sz="2000" b="1" dirty="0"/>
              <a:t>Trouver votre formation </a:t>
            </a:r>
            <a:r>
              <a:rPr lang="fr-FR" sz="2000" dirty="0"/>
              <a:t>» </a:t>
            </a:r>
          </a:p>
          <a:p>
            <a:pPr>
              <a:spcBef>
                <a:spcPts val="600"/>
              </a:spcBef>
            </a:pPr>
            <a:r>
              <a:rPr lang="fr-FR" sz="2000" dirty="0"/>
              <a:t>Ecrire : « </a:t>
            </a:r>
            <a:r>
              <a:rPr lang="fr-FR" sz="2000" b="1" dirty="0"/>
              <a:t>Master psychopathologie </a:t>
            </a:r>
            <a:r>
              <a:rPr lang="fr-FR" sz="2000" dirty="0"/>
              <a:t>»</a:t>
            </a:r>
          </a:p>
          <a:p>
            <a:pPr>
              <a:spcBef>
                <a:spcPts val="600"/>
              </a:spcBef>
            </a:pPr>
            <a:r>
              <a:rPr lang="fr-FR" sz="2000" dirty="0"/>
              <a:t>Cliquer sur « Master 1 (ou Master 2) Psychologie : Psychopathologie Clinique Psychanalytique »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83476" y="2133600"/>
            <a:ext cx="5046408" cy="1209207"/>
          </a:xfrm>
        </p:spPr>
        <p:txBody>
          <a:bodyPr>
            <a:noAutofit/>
          </a:bodyPr>
          <a:lstStyle/>
          <a:p>
            <a:r>
              <a:rPr lang="fr-FR" b="1" dirty="0"/>
              <a:t>Renseignements plus précis à </a:t>
            </a:r>
            <a:r>
              <a:rPr lang="fr-FR" b="1" dirty="0">
                <a:solidFill>
                  <a:srgbClr val="FF0000"/>
                </a:solidFill>
              </a:rPr>
              <a:t>consulter</a:t>
            </a:r>
            <a:r>
              <a:rPr lang="fr-FR" b="1" u="sng" dirty="0">
                <a:solidFill>
                  <a:srgbClr val="FF0000"/>
                </a:solidFill>
              </a:rPr>
              <a:t> régulièrement </a:t>
            </a:r>
            <a:r>
              <a:rPr lang="fr-FR" b="1" dirty="0"/>
              <a:t>sur le site de l’institut de psychologie.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83477" y="3622770"/>
            <a:ext cx="5183188" cy="2920803"/>
          </a:xfrm>
        </p:spPr>
        <p:txBody>
          <a:bodyPr>
            <a:normAutofit fontScale="92500" lnSpcReduction="20000"/>
          </a:bodyPr>
          <a:lstStyle/>
          <a:p>
            <a:r>
              <a:rPr lang="fr-FR" sz="2000" dirty="0"/>
              <a:t>Aller sur le site de l’Institut de Psychologie : </a:t>
            </a:r>
            <a:r>
              <a:rPr lang="fr-FR" sz="2000" dirty="0">
                <a:hlinkClick r:id="rId2"/>
              </a:rPr>
              <a:t>https://psycho.univ-lyon2.fr/</a:t>
            </a:r>
            <a:r>
              <a:rPr lang="fr-FR" sz="2000" dirty="0"/>
              <a:t> </a:t>
            </a:r>
          </a:p>
          <a:p>
            <a:r>
              <a:rPr lang="fr-FR" sz="2000" dirty="0"/>
              <a:t> Aller sur le panneau d’affichage du master 1 PPCP : </a:t>
            </a:r>
            <a:r>
              <a:rPr lang="fr-FR" sz="2000" dirty="0">
                <a:hlinkClick r:id="rId3"/>
              </a:rPr>
              <a:t>https://psycho.univ-lyon2.fr/formation/master-mention-psychopathologie-clinique-psychanalytique/master-1ere-annee-psychologie-specialite-psychopathologie-et-psychologie-clinique</a:t>
            </a:r>
            <a:r>
              <a:rPr lang="fr-F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9584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9303" y="412955"/>
            <a:ext cx="9705309" cy="1492045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Inscriptions Pédagogiques en ligne</a:t>
            </a:r>
            <a:br>
              <a:rPr lang="fr-FR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I.P. Web</a:t>
            </a:r>
            <a:br>
              <a:rPr lang="fr-FR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Pour le 1</a:t>
            </a:r>
            <a:r>
              <a:rPr lang="fr-FR" b="1" baseline="30000" dirty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semestre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271252" y="2133599"/>
            <a:ext cx="9233360" cy="43114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sz="200" b="1" dirty="0"/>
          </a:p>
          <a:p>
            <a:r>
              <a:rPr lang="fr-FR" sz="2000" b="1" dirty="0"/>
              <a:t>Ouverture </a:t>
            </a:r>
            <a:r>
              <a:rPr lang="fr-FR" sz="2000" dirty="0"/>
              <a:t>des inscriptions sur le web :</a:t>
            </a:r>
          </a:p>
          <a:p>
            <a:pPr marL="0" indent="0" algn="ctr">
              <a:buNone/>
            </a:pPr>
            <a:r>
              <a:rPr lang="fr-FR" sz="2400" b="1" dirty="0">
                <a:solidFill>
                  <a:srgbClr val="FF0000"/>
                </a:solidFill>
              </a:rPr>
              <a:t>JEUDI 7 Septembre 2023 de 9h à 17h</a:t>
            </a:r>
          </a:p>
          <a:p>
            <a:pPr marL="0" indent="0" algn="ctr">
              <a:buNone/>
            </a:pPr>
            <a:r>
              <a:rPr lang="fr-FR" sz="2000" b="1" dirty="0"/>
              <a:t> </a:t>
            </a:r>
          </a:p>
          <a:p>
            <a:pPr algn="just"/>
            <a:r>
              <a:rPr lang="fr-FR" sz="2000" b="1" dirty="0"/>
              <a:t>Retour des contrats pédagogiques (R. Colomb) :</a:t>
            </a:r>
            <a:endParaRPr lang="fr-FR" sz="2000" dirty="0"/>
          </a:p>
          <a:p>
            <a:pPr marL="0" indent="0" algn="ctr">
              <a:buNone/>
            </a:pPr>
            <a:r>
              <a:rPr lang="fr-FR" sz="2400" b="1" dirty="0">
                <a:solidFill>
                  <a:srgbClr val="FF0000"/>
                </a:solidFill>
              </a:rPr>
              <a:t>LUNDI 16 Octobre 12H au plus tard</a:t>
            </a:r>
          </a:p>
          <a:p>
            <a:pPr marL="0" indent="0" algn="ctr">
              <a:buNone/>
            </a:pPr>
            <a:endParaRPr lang="fr-FR" sz="1100" b="1" dirty="0"/>
          </a:p>
          <a:p>
            <a:pPr marL="0" indent="0">
              <a:buNone/>
            </a:pPr>
            <a:r>
              <a:rPr lang="fr-F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!! ATTENTION !!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Il sera nécessaire de faire de nouvelles inscriptions pédagogiques pour le second semestre.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000" b="1" dirty="0">
                <a:solidFill>
                  <a:schemeClr val="tx1"/>
                </a:solidFill>
              </a:rPr>
              <a:t>Les dates seront affichées sur le site internet du Master. </a:t>
            </a:r>
          </a:p>
        </p:txBody>
      </p:sp>
    </p:spTree>
    <p:extLst>
      <p:ext uri="{BB962C8B-B14F-4D97-AF65-F5344CB8AC3E}">
        <p14:creationId xmlns:p14="http://schemas.microsoft.com/office/powerpoint/2010/main" val="838441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9A2D0E-5C98-A743-B30E-1D6A5AF91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1084" y="1809135"/>
            <a:ext cx="9379974" cy="46113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!! ATTENTION !! </a:t>
            </a:r>
          </a:p>
          <a:p>
            <a:pPr marL="0" indent="0">
              <a:buNone/>
            </a:pPr>
            <a:r>
              <a:rPr lang="fr-FR" sz="2000" dirty="0"/>
              <a:t>Vous êtes bloqués informatiquement pour vous inscrire pédagogiquement au premier semestre dans les TD suivants : </a:t>
            </a:r>
          </a:p>
          <a:p>
            <a:r>
              <a:rPr lang="fr-FR" sz="2000" dirty="0"/>
              <a:t>Méthodologie de la recherche </a:t>
            </a:r>
          </a:p>
          <a:p>
            <a:r>
              <a:rPr lang="fr-FR" sz="2000" dirty="0"/>
              <a:t>Élaboration de la note clinique</a:t>
            </a:r>
          </a:p>
          <a:p>
            <a:pPr marL="0" indent="0">
              <a:buNone/>
            </a:pPr>
            <a:r>
              <a:rPr lang="fr-FR" sz="2000" dirty="0"/>
              <a:t>				(inscription auprès des enseignants)</a:t>
            </a:r>
          </a:p>
          <a:p>
            <a:pPr marL="0" indent="0">
              <a:buNone/>
            </a:pPr>
            <a:r>
              <a:rPr lang="fr-FR" sz="2000" b="1" dirty="0"/>
              <a:t>MAIS vous devez impérativement vous inscrire pédagogiquement au second semestre dans les TD suivants</a:t>
            </a:r>
            <a:r>
              <a:rPr lang="fr-FR" sz="2000" dirty="0"/>
              <a:t> :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Séminaire de recherche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lang="fr-FR" sz="2000" dirty="0"/>
              <a:t>Élaboration de stage</a:t>
            </a:r>
          </a:p>
          <a:p>
            <a:pPr marL="0" indent="0" algn="ctr">
              <a:buNone/>
            </a:pPr>
            <a:r>
              <a:rPr lang="fr-F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Votre inscription n’est pas automatique</a:t>
            </a:r>
          </a:p>
          <a:p>
            <a:pPr marL="0" indent="0" algn="ctr">
              <a:buNone/>
            </a:pPr>
            <a:r>
              <a:rPr lang="fr-F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Sans cette inscription vous ne pourrez pas soutenir vos mémoires 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Titre 6">
            <a:extLst>
              <a:ext uri="{FF2B5EF4-FFF2-40B4-BE49-F238E27FC236}">
                <a16:creationId xmlns:a16="http://schemas.microsoft.com/office/drawing/2014/main" id="{974EB454-931B-47AF-8133-D541F047D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18" y="580103"/>
            <a:ext cx="9701981" cy="766097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POUR LES ETUDIANT.ES DOUBLANT.ES</a:t>
            </a:r>
          </a:p>
        </p:txBody>
      </p:sp>
    </p:spTree>
    <p:extLst>
      <p:ext uri="{BB962C8B-B14F-4D97-AF65-F5344CB8AC3E}">
        <p14:creationId xmlns:p14="http://schemas.microsoft.com/office/powerpoint/2010/main" val="2744178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http://inspedaweb.univ-lyon2.fr/</a:t>
            </a:r>
            <a:r>
              <a:rPr lang="fr-FR" dirty="0" err="1"/>
              <a:t>ip</a:t>
            </a:r>
            <a:r>
              <a:rPr lang="fr-FR" dirty="0"/>
              <a:t>-web/</a:t>
            </a:r>
            <a:r>
              <a:rPr lang="fr-FR" dirty="0" err="1"/>
              <a:t>loginInscription.jsf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66" y="2623279"/>
            <a:ext cx="11266902" cy="3688621"/>
          </a:xfrm>
          <a:prstGeom prst="rect">
            <a:avLst/>
          </a:prstGeom>
        </p:spPr>
      </p:pic>
      <p:sp>
        <p:nvSpPr>
          <p:cNvPr id="5" name="Titre 6">
            <a:extLst>
              <a:ext uri="{FF2B5EF4-FFF2-40B4-BE49-F238E27FC236}">
                <a16:creationId xmlns:a16="http://schemas.microsoft.com/office/drawing/2014/main" id="{ED18170F-922D-4B00-98BE-2AD863EE000D}"/>
              </a:ext>
            </a:extLst>
          </p:cNvPr>
          <p:cNvSpPr txBox="1">
            <a:spLocks/>
          </p:cNvSpPr>
          <p:nvPr/>
        </p:nvSpPr>
        <p:spPr>
          <a:xfrm>
            <a:off x="1651818" y="457827"/>
            <a:ext cx="9701981" cy="11055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IP WEB: Inscription dans les enseignements : </a:t>
            </a:r>
          </a:p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Edition de votre contrat pédagogique</a:t>
            </a:r>
          </a:p>
        </p:txBody>
      </p:sp>
    </p:spTree>
    <p:extLst>
      <p:ext uri="{BB962C8B-B14F-4D97-AF65-F5344CB8AC3E}">
        <p14:creationId xmlns:p14="http://schemas.microsoft.com/office/powerpoint/2010/main" val="648444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3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02425" y="1995948"/>
            <a:ext cx="9419303" cy="445401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3600" dirty="0">
                <a:ea typeface="Calibri" charset="0"/>
                <a:cs typeface="Times New Roman" charset="0"/>
              </a:rPr>
              <a:t>L’inscription pédagogique autorise la participation aux examens</a:t>
            </a:r>
            <a:r>
              <a:rPr lang="fr-FR" sz="3600" b="1" i="1" dirty="0">
                <a:ea typeface="Calibri" charset="0"/>
                <a:cs typeface="Times New Roman" charset="0"/>
              </a:rPr>
              <a:t>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3600" b="1" i="1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 charset="0"/>
                <a:cs typeface="Times New Roman" charset="0"/>
              </a:rPr>
              <a:t>Elle vaut pour inscription aux examens</a:t>
            </a:r>
            <a:endParaRPr lang="fr-FR" sz="3600" dirty="0">
              <a:solidFill>
                <a:schemeClr val="accent1">
                  <a:lumMod val="60000"/>
                  <a:lumOff val="40000"/>
                </a:schemeClr>
              </a:solidFill>
              <a:ea typeface="Calibri" charset="0"/>
              <a:cs typeface="Times New Roman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3600" dirty="0">
                <a:ea typeface="Calibri" charset="0"/>
                <a:cs typeface="Times New Roman" charset="0"/>
              </a:rPr>
              <a:t>Si l’I.P n'a pas été réalisée en ligne, vous devez </a:t>
            </a:r>
            <a:r>
              <a:rPr lang="fr-FR" sz="3600" b="1" dirty="0">
                <a:ea typeface="Calibri" charset="0"/>
                <a:cs typeface="Times New Roman" charset="0"/>
              </a:rPr>
              <a:t>imprimer et renseigner la fiche pédagogique </a:t>
            </a:r>
            <a:r>
              <a:rPr lang="fr-FR" sz="3600" dirty="0">
                <a:ea typeface="Calibri" charset="0"/>
                <a:cs typeface="Times New Roman" charset="0"/>
              </a:rPr>
              <a:t>mise à votre disposition </a:t>
            </a:r>
            <a:r>
              <a:rPr lang="fr-FR" sz="3600" b="1" dirty="0">
                <a:ea typeface="Calibri" charset="0"/>
                <a:cs typeface="Times New Roman" charset="0"/>
              </a:rPr>
              <a:t>sur le site de l'institut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3600" dirty="0">
                <a:ea typeface="Calibri" charset="0"/>
                <a:cs typeface="Times New Roman" charset="0"/>
              </a:rPr>
              <a:t>L’inscription pédagogique permet d’établir votre </a:t>
            </a:r>
            <a:r>
              <a:rPr lang="fr-FR" sz="3600" b="1" dirty="0">
                <a:ea typeface="Calibri" charset="0"/>
                <a:cs typeface="Times New Roman" charset="0"/>
              </a:rPr>
              <a:t>Contrat Pédagogique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fr-FR" sz="5100" b="1" u="sng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 charset="0"/>
                <a:cs typeface="Times New Roman" charset="0"/>
              </a:rPr>
              <a:t>DEBUT DES COURS </a:t>
            </a:r>
            <a:r>
              <a:rPr lang="fr-FR" sz="51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 charset="0"/>
                <a:cs typeface="Times New Roman" charset="0"/>
              </a:rPr>
              <a:t>: LUNDI 25 SEPTEMBRE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FR" sz="3600" b="1" dirty="0">
              <a:solidFill>
                <a:schemeClr val="accent1">
                  <a:lumMod val="60000"/>
                  <a:lumOff val="40000"/>
                </a:schemeClr>
              </a:solidFill>
              <a:ea typeface="Calibri" charset="0"/>
              <a:cs typeface="Times New Roman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3600" dirty="0">
                <a:ea typeface="Calibri" charset="0"/>
                <a:cs typeface="Times New Roman" charset="0"/>
              </a:rPr>
              <a:t>Pour les étudiants ayant effectué leur inscription pédagogique via le web, </a:t>
            </a:r>
            <a:r>
              <a:rPr lang="fr-FR" sz="3600" b="1" dirty="0">
                <a:ea typeface="Calibri" charset="0"/>
                <a:cs typeface="Times New Roman" charset="0"/>
              </a:rPr>
              <a:t>merci  de vous rendre aux cours auxquels vous vous êtes inscrits. </a:t>
            </a:r>
            <a:r>
              <a:rPr lang="fr-FR" sz="3600" dirty="0">
                <a:ea typeface="Calibri" charset="0"/>
                <a:cs typeface="Times New Roman" charset="0"/>
              </a:rPr>
              <a:t>(cf.  indications sur votre contrat pédagogique)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36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 charset="0"/>
                <a:cs typeface="Times New Roman" charset="0"/>
              </a:rPr>
              <a:t>==)</a:t>
            </a:r>
            <a:r>
              <a:rPr lang="fr-FR" sz="3600" b="1" dirty="0">
                <a:ea typeface="Calibri" charset="0"/>
                <a:cs typeface="Times New Roman" charset="0"/>
              </a:rPr>
              <a:t> </a:t>
            </a:r>
            <a:r>
              <a:rPr lang="fr-FR" sz="36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 charset="0"/>
                <a:cs typeface="Times New Roman" charset="0"/>
              </a:rPr>
              <a:t>Si l’effectif maximum est atteint, vous devrez trouver un étudiant inscrit qui accepte d’échanger de TD avec vous ou CHANGER de TD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b="1" dirty="0"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6" name="Titre 6">
            <a:extLst>
              <a:ext uri="{FF2B5EF4-FFF2-40B4-BE49-F238E27FC236}">
                <a16:creationId xmlns:a16="http://schemas.microsoft.com/office/drawing/2014/main" id="{EBC075F4-17F6-4D51-A34A-70D5564FC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18" y="580103"/>
            <a:ext cx="9701981" cy="1111045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RAPPEL : </a:t>
            </a:r>
            <a:b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L’INSCRIPTION PEDAGOGIQUE EST OBLIGATOIRE</a:t>
            </a:r>
          </a:p>
        </p:txBody>
      </p:sp>
    </p:spTree>
    <p:extLst>
      <p:ext uri="{BB962C8B-B14F-4D97-AF65-F5344CB8AC3E}">
        <p14:creationId xmlns:p14="http://schemas.microsoft.com/office/powerpoint/2010/main" val="1947728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5781" y="1504334"/>
            <a:ext cx="9615947" cy="494562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000" dirty="0">
                <a:ea typeface="Calibri" charset="0"/>
                <a:cs typeface="Times New Roman" charset="0"/>
              </a:rPr>
              <a:t>Une fois votre inscription pédagogique effectuée et </a:t>
            </a:r>
            <a:r>
              <a:rPr lang="fr-FR" sz="2000" b="1" dirty="0">
                <a:ea typeface="Calibri" charset="0"/>
                <a:cs typeface="Times New Roman" charset="0"/>
              </a:rPr>
              <a:t>validée </a:t>
            </a:r>
            <a:r>
              <a:rPr lang="fr-FR" sz="2000" dirty="0">
                <a:ea typeface="Calibri" charset="0"/>
                <a:cs typeface="Times New Roman" charset="0"/>
              </a:rPr>
              <a:t>en ligne</a:t>
            </a:r>
            <a:r>
              <a:rPr lang="fr-FR" sz="2000" b="1" dirty="0">
                <a:ea typeface="Calibri" charset="0"/>
                <a:cs typeface="Times New Roman" charset="0"/>
              </a:rPr>
              <a:t>, </a:t>
            </a:r>
            <a:r>
              <a:rPr lang="fr-FR" sz="2000" dirty="0">
                <a:ea typeface="Calibri" charset="0"/>
                <a:cs typeface="Times New Roman" charset="0"/>
              </a:rPr>
              <a:t>vous devez impérativement </a:t>
            </a:r>
            <a:r>
              <a:rPr lang="fr-FR" sz="2000" b="1" dirty="0">
                <a:ea typeface="Calibri" charset="0"/>
                <a:cs typeface="Times New Roman" charset="0"/>
              </a:rPr>
              <a:t>imprimer votre contrat pédagogique, indiquer votre numéro de téléphone, coller votre photo, puis l’adresser au secrétariat : (2 possibilités) 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Clr>
                <a:srgbClr val="A53010"/>
              </a:buClr>
              <a:defRPr/>
            </a:pPr>
            <a:r>
              <a:rPr lang="fr-FR" sz="2000" b="1" dirty="0">
                <a:ea typeface="Calibri" charset="0"/>
                <a:cs typeface="Times New Roman" charset="0"/>
              </a:rPr>
              <a:t>Le déposer dans le casier des Masters 1 </a:t>
            </a:r>
            <a:r>
              <a:rPr lang="fr-FR" sz="2000" dirty="0">
                <a:ea typeface="Calibri" charset="0"/>
                <a:cs typeface="Times New Roman" charset="0"/>
              </a:rPr>
              <a:t>situé à l'entrée du bâtiment (H) où est situé le secrétariat de scolarité.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Clr>
                <a:srgbClr val="A53010"/>
              </a:buClr>
              <a:defRPr/>
            </a:pPr>
            <a:r>
              <a:rPr lang="fr-FR" sz="2000" b="1" dirty="0">
                <a:ea typeface="Calibri" charset="0"/>
                <a:cs typeface="Times New Roman" charset="0"/>
              </a:rPr>
              <a:t>L'envoyer par courrier à :</a:t>
            </a:r>
            <a:br>
              <a:rPr lang="fr-FR" sz="2000" b="1" dirty="0">
                <a:ea typeface="Calibri" charset="0"/>
                <a:cs typeface="Times New Roman" charset="0"/>
              </a:rPr>
            </a:br>
            <a:r>
              <a:rPr lang="fr-FR" sz="2000" dirty="0">
                <a:ea typeface="Calibri" charset="0"/>
                <a:cs typeface="Times New Roman" charset="0"/>
              </a:rPr>
              <a:t>Université Lyon 2 - Institut de psychologie</a:t>
            </a:r>
            <a:br>
              <a:rPr lang="fr-FR" sz="2000" dirty="0">
                <a:ea typeface="Calibri" charset="0"/>
                <a:cs typeface="Times New Roman" charset="0"/>
              </a:rPr>
            </a:br>
            <a:r>
              <a:rPr lang="fr-FR" sz="2000" dirty="0">
                <a:ea typeface="Calibri" charset="0"/>
                <a:cs typeface="Times New Roman" charset="0"/>
              </a:rPr>
              <a:t>Secrétariat Master 1 </a:t>
            </a:r>
            <a:br>
              <a:rPr lang="fr-FR" sz="2000" dirty="0">
                <a:ea typeface="Calibri" charset="0"/>
                <a:cs typeface="Times New Roman" charset="0"/>
              </a:rPr>
            </a:br>
            <a:r>
              <a:rPr lang="fr-FR" sz="2000" dirty="0">
                <a:ea typeface="Calibri" charset="0"/>
                <a:cs typeface="Times New Roman" charset="0"/>
              </a:rPr>
              <a:t>5 avenue Pierre Mendès France - 69500 Bron</a:t>
            </a:r>
            <a:br>
              <a:rPr lang="fr-FR" sz="2000" b="1" dirty="0">
                <a:ea typeface="Calibri" charset="0"/>
                <a:cs typeface="Times New Roman" charset="0"/>
              </a:rPr>
            </a:br>
            <a:endParaRPr lang="fr-FR" sz="2000" dirty="0">
              <a:ea typeface="Calibri" charset="0"/>
              <a:cs typeface="Times New Roman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000" b="1" dirty="0">
                <a:ea typeface="Calibri" charset="0"/>
                <a:cs typeface="Times New Roman" charset="0"/>
              </a:rPr>
              <a:t>Date limite de retour : </a:t>
            </a:r>
            <a:r>
              <a:rPr lang="fr-FR" sz="2000" dirty="0">
                <a:ea typeface="Calibri" charset="0"/>
                <a:cs typeface="Times New Roman" charset="0"/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ea typeface="Calibri" charset="0"/>
                <a:cs typeface="Times New Roman" charset="0"/>
              </a:rPr>
              <a:t>LUNDI 16 OCTOBRE à 12h au plus tard </a:t>
            </a:r>
            <a:br>
              <a:rPr lang="fr-FR" sz="2000" b="1" dirty="0">
                <a:ea typeface="Calibri" charset="0"/>
                <a:cs typeface="Times New Roman" charset="0"/>
              </a:rPr>
            </a:br>
            <a:br>
              <a:rPr lang="fr-FR" sz="2000" b="1" dirty="0">
                <a:ea typeface="Calibri" charset="0"/>
                <a:cs typeface="Times New Roman" charset="0"/>
              </a:rPr>
            </a:br>
            <a:r>
              <a:rPr lang="fr-FR" sz="20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 charset="0"/>
                <a:cs typeface="Times New Roman" charset="0"/>
              </a:rPr>
              <a:t>Aucun contrat pédagogique ne sera accepté après cette date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0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 charset="0"/>
                <a:cs typeface="Times New Roman" charset="0"/>
              </a:rPr>
              <a:t>GARDER IMPERATIVEMENT UNE COPIE DU CONTRAT </a:t>
            </a:r>
            <a:endParaRPr lang="fr-FR" sz="2000" b="1" dirty="0"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6" name="Titre 6">
            <a:extLst>
              <a:ext uri="{FF2B5EF4-FFF2-40B4-BE49-F238E27FC236}">
                <a16:creationId xmlns:a16="http://schemas.microsoft.com/office/drawing/2014/main" id="{EBC075F4-17F6-4D51-A34A-70D5564FC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18" y="580104"/>
            <a:ext cx="9701981" cy="619432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CONTRAT PEDAGOGIQUE</a:t>
            </a:r>
          </a:p>
        </p:txBody>
      </p:sp>
    </p:spTree>
    <p:extLst>
      <p:ext uri="{BB962C8B-B14F-4D97-AF65-F5344CB8AC3E}">
        <p14:creationId xmlns:p14="http://schemas.microsoft.com/office/powerpoint/2010/main" val="2382773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BACE9AED-1ACB-4AB1-9D3D-15403C932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18" y="580104"/>
            <a:ext cx="9701981" cy="619432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STAGE (1/3)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2A1BAE7-F39D-495A-8EBB-59BA66963A19}"/>
              </a:ext>
            </a:extLst>
          </p:cNvPr>
          <p:cNvSpPr txBox="1"/>
          <p:nvPr/>
        </p:nvSpPr>
        <p:spPr>
          <a:xfrm>
            <a:off x="2467899" y="1356851"/>
            <a:ext cx="9124336" cy="5977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rgbClr val="A53010"/>
              </a:buClr>
              <a:defRPr/>
            </a:pPr>
            <a:endParaRPr lang="fr-FR" sz="800" dirty="0"/>
          </a:p>
          <a:p>
            <a:pPr lvl="0">
              <a:lnSpc>
                <a:spcPct val="120000"/>
              </a:lnSpc>
              <a:buClr>
                <a:srgbClr val="A53010"/>
              </a:buClr>
              <a:defRPr/>
            </a:pPr>
            <a:r>
              <a:rPr lang="fr-FR" sz="2000" dirty="0"/>
              <a:t>Souvent difficile à trouver, il est indispensable – si ce n’est pas déjà fait – de commencer sa recherche </a:t>
            </a:r>
            <a:r>
              <a:rPr lang="fr-FR" sz="2000" b="1" dirty="0"/>
              <a:t>immédiatement</a:t>
            </a:r>
            <a:r>
              <a:rPr lang="fr-FR" sz="2000" dirty="0"/>
              <a:t>.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Calibri" charset="0"/>
                <a:cs typeface="Times New Roman" charset="0"/>
              </a:rPr>
              <a:t> </a:t>
            </a:r>
          </a:p>
          <a:p>
            <a:pPr lvl="0" algn="ctr">
              <a:lnSpc>
                <a:spcPct val="120000"/>
              </a:lnSpc>
              <a:spcAft>
                <a:spcPts val="1200"/>
              </a:spcAft>
              <a:buClr>
                <a:srgbClr val="A53010"/>
              </a:buClr>
              <a:defRPr/>
            </a:pPr>
            <a:r>
              <a:rPr lang="fr-FR" sz="2000" i="1" dirty="0"/>
              <a:t>	</a:t>
            </a:r>
            <a:r>
              <a:rPr lang="fr-FR" sz="2000" b="1" dirty="0">
                <a:solidFill>
                  <a:srgbClr val="FF0000"/>
                </a:solidFill>
              </a:rPr>
              <a:t>C’EST L’ÉTUDIANT LUI-MÊME QUI DOIT TROUVER SON STAGE</a:t>
            </a:r>
          </a:p>
          <a:p>
            <a:pPr algn="just">
              <a:spcBef>
                <a:spcPts val="1000"/>
              </a:spcBef>
              <a:buClr>
                <a:srgbClr val="A53010"/>
              </a:buClr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Pour toute info. : </a:t>
            </a: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ea typeface="Times New Roman" charset="0"/>
              </a:rPr>
              <a:t>VOIR DOCUMENT « FICHE STAGE </a:t>
            </a: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Master 1 P.P.C.P. » </a:t>
            </a:r>
          </a:p>
          <a:p>
            <a:pPr algn="just">
              <a:buClr>
                <a:srgbClr val="A53010"/>
              </a:buClr>
              <a:defRPr/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En ligne sur le site de l’Institut, à l’onglet « Affichage » du Master 1 ou le Livret des étudiants. </a:t>
            </a:r>
          </a:p>
          <a:p>
            <a:pPr algn="just">
              <a:buClr>
                <a:srgbClr val="A53010"/>
              </a:buClr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Document de 12 pages avec les informations suivantes :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3010"/>
              </a:buClr>
              <a:buSzTx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	* les conditions de stage, 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3010"/>
              </a:buClr>
              <a:buSzTx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	* les conventions, 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3010"/>
              </a:buClr>
              <a:buSzTx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	* la gratification, 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3010"/>
              </a:buClr>
              <a:buSzTx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	* les démarches de recherche de stages, 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A53010"/>
              </a:buClr>
              <a:buSzTx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	* la validation</a:t>
            </a:r>
            <a:endParaRPr lang="fr-FR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0">
              <a:buClr>
                <a:srgbClr val="A53010"/>
              </a:buClr>
              <a:defRPr/>
            </a:pPr>
            <a:endParaRPr lang="fr-FR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0">
              <a:buClr>
                <a:srgbClr val="A53010"/>
              </a:buClr>
              <a:defRPr/>
            </a:pPr>
            <a:r>
              <a:rPr lang="fr-F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Pôle Stages Insertion : </a:t>
            </a:r>
            <a:r>
              <a:rPr lang="fr-FR" sz="2000" b="1" dirty="0"/>
              <a:t>S. DADOMO - sylvie.dadomo@univ-lyon2.fr</a:t>
            </a:r>
          </a:p>
          <a:p>
            <a:pPr lvl="0">
              <a:buClr>
                <a:srgbClr val="A53010"/>
              </a:buClr>
              <a:defRPr/>
            </a:pPr>
            <a:r>
              <a:rPr lang="fr-FR" sz="2000" b="1" dirty="0"/>
              <a:t>						</a:t>
            </a:r>
          </a:p>
          <a:p>
            <a:pPr lvl="0">
              <a:buClr>
                <a:srgbClr val="A53010"/>
              </a:buClr>
              <a:defRPr/>
            </a:pP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138471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BACE9AED-1ACB-4AB1-9D3D-15403C932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18" y="580104"/>
            <a:ext cx="9701981" cy="619432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STAGE (2/3)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2A1BAE7-F39D-495A-8EBB-59BA66963A19}"/>
              </a:ext>
            </a:extLst>
          </p:cNvPr>
          <p:cNvSpPr txBox="1"/>
          <p:nvPr/>
        </p:nvSpPr>
        <p:spPr>
          <a:xfrm>
            <a:off x="2428569" y="1641987"/>
            <a:ext cx="9124336" cy="4984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rgbClr val="A53010"/>
              </a:buClr>
              <a:defRPr/>
            </a:pPr>
            <a:endParaRPr lang="fr-FR" dirty="0"/>
          </a:p>
          <a:p>
            <a:pPr lvl="0">
              <a:buClr>
                <a:srgbClr val="A53010"/>
              </a:buClr>
              <a:defRPr/>
            </a:pPr>
            <a:r>
              <a:rPr lang="fr-FR" b="1" dirty="0"/>
              <a:t>Durée obligatoire du stage 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(sur 2 stages au maximum)</a:t>
            </a:r>
          </a:p>
          <a:p>
            <a:pPr lvl="0" algn="ctr">
              <a:buClr>
                <a:srgbClr val="A53010"/>
              </a:buClr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300H auprès d’un </a:t>
            </a:r>
            <a:r>
              <a:rPr kumimoji="0" lang="fr-FR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psychologue de préférence clinicien, référé à l’épistémologie psychanalytique</a:t>
            </a:r>
          </a:p>
          <a:p>
            <a:pPr lvl="0" algn="ctr">
              <a:buClr>
                <a:srgbClr val="A53010"/>
              </a:buClr>
              <a:defRPr/>
            </a:pPr>
            <a:endParaRPr lang="fr-FR" b="1" u="sng" dirty="0">
              <a:solidFill>
                <a:srgbClr val="FF0000"/>
              </a:solidFill>
            </a:endParaRPr>
          </a:p>
          <a:p>
            <a:pPr lvl="0" algn="ctr">
              <a:buClr>
                <a:srgbClr val="A53010"/>
              </a:buClr>
              <a:defRPr/>
            </a:pPr>
            <a:r>
              <a:rPr lang="fr-FR" b="1" dirty="0">
                <a:solidFill>
                  <a:srgbClr val="FF0000"/>
                </a:solidFill>
              </a:rPr>
              <a:t>DURANT SON CURSUS (M1/M2), L’ÉTUDIANT DOIT JUSTIFIER D’UN STAGE AUPRÈS : </a:t>
            </a:r>
          </a:p>
          <a:p>
            <a:pPr marL="285750" lvl="0" indent="-285750" algn="ctr">
              <a:buClr>
                <a:srgbClr val="A53010"/>
              </a:buClr>
              <a:buFontTx/>
              <a:buChar char="-"/>
              <a:defRPr/>
            </a:pPr>
            <a:r>
              <a:rPr lang="fr-FR" b="1" dirty="0">
                <a:solidFill>
                  <a:srgbClr val="FF0000"/>
                </a:solidFill>
              </a:rPr>
              <a:t>D’ENFANTS OU D’ADOLESCENTS</a:t>
            </a:r>
          </a:p>
          <a:p>
            <a:pPr marL="285750" lvl="0" indent="-285750" algn="ctr">
              <a:buClr>
                <a:srgbClr val="A53010"/>
              </a:buClr>
              <a:buFontTx/>
              <a:buChar char="-"/>
              <a:defRPr/>
            </a:pPr>
            <a:r>
              <a:rPr lang="fr-FR" b="1" dirty="0">
                <a:solidFill>
                  <a:srgbClr val="FF0000"/>
                </a:solidFill>
              </a:rPr>
              <a:t>D’ADULTES</a:t>
            </a:r>
          </a:p>
          <a:p>
            <a:pPr marL="285750" lvl="0" indent="-285750" algn="ctr">
              <a:buClr>
                <a:srgbClr val="A53010"/>
              </a:buClr>
              <a:buFontTx/>
              <a:buChar char="-"/>
              <a:defRPr/>
            </a:pPr>
            <a:r>
              <a:rPr kumimoji="0" lang="fr-FR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EN PSYCHIATRIE</a:t>
            </a:r>
            <a:endParaRPr kumimoji="0" lang="fr-FR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lvl="0" algn="ctr">
              <a:buClr>
                <a:srgbClr val="A53010"/>
              </a:buClr>
              <a:defRPr/>
            </a:pPr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Tx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Accompagnement = 4 modalités </a:t>
            </a:r>
          </a:p>
          <a:p>
            <a:pPr marL="457200" marR="0" lvl="1" indent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T.D. « Élaboration du positionnement clinique » </a:t>
            </a:r>
          </a:p>
          <a:p>
            <a:pPr marL="457200" marR="0" lvl="1" indent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T.D. « Méthodologie de la recherche » </a:t>
            </a:r>
          </a:p>
          <a:p>
            <a:pPr marL="457200" marR="0" lvl="1" indent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Tuteur de stage dans l’institution </a:t>
            </a:r>
          </a:p>
          <a:p>
            <a:pPr marL="457200" marR="0" lvl="1" indent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Responsable universitaire des stages de M1 (A.-L.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Demarchi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  <a:p>
            <a:pPr>
              <a:buClr>
                <a:srgbClr val="A53010"/>
              </a:buClr>
              <a:defRPr/>
            </a:pPr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800100" lvl="1" indent="-342900" algn="just">
              <a:spcBef>
                <a:spcPts val="1000"/>
              </a:spcBef>
              <a:buClr>
                <a:srgbClr val="A53010"/>
              </a:buClr>
              <a:buFont typeface="Arial" charset="0"/>
              <a:buChar char="•"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618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264275"/>
          </a:xfrm>
        </p:spPr>
        <p:txBody>
          <a:bodyPr>
            <a:normAutofit/>
          </a:bodyPr>
          <a:lstStyle/>
          <a:p>
            <a:pPr algn="ctr"/>
            <a:br>
              <a:rPr lang="fr-FR" sz="2800" b="1" dirty="0"/>
            </a:br>
            <a:r>
              <a:rPr lang="fr-FR" sz="2800" b="1" dirty="0"/>
              <a:t>Responsable de la Mention : F.-D. CAMPS</a:t>
            </a:r>
            <a:br>
              <a:rPr lang="fr-FR" sz="2800" b="1" dirty="0"/>
            </a:br>
            <a:r>
              <a:rPr lang="fr-FR" sz="2000" b="1" dirty="0">
                <a:hlinkClick r:id="rId2"/>
              </a:rPr>
              <a:t>Francois-David.Camps@univ-lyon2.fr</a:t>
            </a:r>
            <a:r>
              <a:rPr lang="fr-FR" sz="2000" b="1" dirty="0"/>
              <a:t> </a:t>
            </a:r>
            <a:br>
              <a:rPr lang="fr-FR" sz="2000" b="1" dirty="0"/>
            </a:br>
            <a:br>
              <a:rPr lang="fr-FR" sz="2000" b="1" dirty="0"/>
            </a:br>
            <a:br>
              <a:rPr lang="fr-FR" sz="2000" b="1" dirty="0"/>
            </a:br>
            <a:r>
              <a:rPr lang="fr-FR" sz="2800" b="1" dirty="0"/>
              <a:t>Responsable pédagogique : B. SMANIOTTO</a:t>
            </a:r>
            <a:br>
              <a:rPr lang="fr-FR" sz="3600" b="1" dirty="0"/>
            </a:br>
            <a:r>
              <a:rPr lang="fr-FR" sz="2000" b="1" dirty="0">
                <a:hlinkClick r:id="rId3"/>
              </a:rPr>
              <a:t>Barbara.Smaniotto@univ-lyon2.fr</a:t>
            </a:r>
            <a:br>
              <a:rPr lang="fr-FR" sz="2000" b="1" dirty="0"/>
            </a:br>
            <a:br>
              <a:rPr lang="fr-FR" sz="2000" b="1" dirty="0"/>
            </a:br>
            <a:br>
              <a:rPr lang="fr-FR" sz="2000" b="1" dirty="0"/>
            </a:br>
            <a:r>
              <a:rPr lang="fr-FR" sz="2800" b="1" dirty="0"/>
              <a:t>Responsable universitaire des stages : A.-L. DEMARCHI</a:t>
            </a:r>
            <a:br>
              <a:rPr lang="fr-FR" sz="2800" b="1" dirty="0"/>
            </a:br>
            <a:r>
              <a:rPr lang="fr-FR" sz="2000" b="1" dirty="0">
                <a:hlinkClick r:id="rId4"/>
              </a:rPr>
              <a:t>anne-lyse.demarchi@univ-lyon2.fr</a:t>
            </a:r>
            <a:r>
              <a:rPr lang="fr-FR" sz="2000" b="1" dirty="0"/>
              <a:t> </a:t>
            </a:r>
            <a:br>
              <a:rPr lang="fr-FR" sz="2000" b="1" dirty="0"/>
            </a:br>
            <a:br>
              <a:rPr lang="fr-FR" sz="2000" b="1" dirty="0"/>
            </a:br>
            <a:r>
              <a:rPr lang="fr-FR" sz="2800" b="1" dirty="0"/>
              <a:t>Secrétariat de scolarité : R. COLOMB</a:t>
            </a:r>
            <a:br>
              <a:rPr lang="fr-FR" sz="2800" b="1" dirty="0"/>
            </a:br>
            <a:r>
              <a:rPr lang="fr-FR" sz="2000" b="1" dirty="0">
                <a:hlinkClick r:id="rId5"/>
              </a:rPr>
              <a:t>rita.colomb@univ-lyon2.fr</a:t>
            </a:r>
            <a:br>
              <a:rPr lang="fr-FR" sz="2000" b="1" dirty="0"/>
            </a:br>
            <a:br>
              <a:rPr lang="fr-FR" sz="2000" b="1" dirty="0"/>
            </a:br>
            <a:r>
              <a:rPr lang="fr-FR" sz="2000" b="1" dirty="0"/>
              <a:t>Institut de Psychologie – Scolarité Master 1</a:t>
            </a:r>
            <a:br>
              <a:rPr lang="fr-FR" sz="2000" b="1" dirty="0"/>
            </a:br>
            <a:r>
              <a:rPr lang="fr-FR" sz="2000" b="1" dirty="0"/>
              <a:t>5 Avenue Pierre Mendès-France, 69676 Bron Cedex</a:t>
            </a:r>
            <a:br>
              <a:rPr lang="fr-FR" sz="2000" b="1" dirty="0"/>
            </a:br>
            <a:r>
              <a:rPr lang="fr-FR" sz="2000" b="1" dirty="0"/>
              <a:t>Tel : 0478772448 – Fax : 0478772369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47326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BACE9AED-1ACB-4AB1-9D3D-15403C932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18" y="580104"/>
            <a:ext cx="9701981" cy="619432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STAGE (3/3)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2A1BAE7-F39D-495A-8EBB-59BA66963A19}"/>
              </a:ext>
            </a:extLst>
          </p:cNvPr>
          <p:cNvSpPr txBox="1"/>
          <p:nvPr/>
        </p:nvSpPr>
        <p:spPr>
          <a:xfrm>
            <a:off x="2428569" y="1641987"/>
            <a:ext cx="9124336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A53010"/>
              </a:buClr>
              <a:defRPr/>
            </a:pPr>
            <a:endParaRPr lang="fr-FR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Clr>
                <a:srgbClr val="A53010"/>
              </a:buClr>
              <a:defRPr/>
            </a:pPr>
            <a:r>
              <a:rPr lang="fr-FR" b="1" dirty="0"/>
              <a:t>Validation du stage :</a:t>
            </a:r>
          </a:p>
          <a:p>
            <a:pPr marL="800100" lvl="1" indent="-342900" algn="just">
              <a:spcBef>
                <a:spcPts val="1000"/>
              </a:spcBef>
              <a:buClr>
                <a:srgbClr val="A53010"/>
              </a:buClr>
              <a:buFont typeface="Arial" charset="0"/>
              <a:buChar char="•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Le stage doit impérativement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être terminé avant la date de fin de session d’examen 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pour être validé sur l’année en cours</a:t>
            </a:r>
          </a:p>
          <a:p>
            <a:pPr marL="800100" lvl="1" indent="-342900" algn="just">
              <a:spcBef>
                <a:spcPts val="1000"/>
              </a:spcBef>
              <a:buClr>
                <a:srgbClr val="A53010"/>
              </a:buClr>
              <a:buFont typeface="Arial" charset="0"/>
              <a:buChar char="•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La validation se fait à l’aide de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l’attestation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imprimée avec la convention</a:t>
            </a:r>
          </a:p>
          <a:p>
            <a:pPr marL="800100" lvl="1" indent="-342900" algn="just">
              <a:spcBef>
                <a:spcPts val="1000"/>
              </a:spcBef>
              <a:buClr>
                <a:srgbClr val="A53010"/>
              </a:buClr>
              <a:buFont typeface="Arial" charset="0"/>
              <a:buChar char="•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La validation se fonde sur la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présence,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mais n’empêche pas un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commentaire qualitatif du tuteur de stage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</a:p>
          <a:p>
            <a:pPr marL="800100" lvl="1" indent="-342900" algn="just">
              <a:spcBef>
                <a:spcPts val="1000"/>
              </a:spcBef>
              <a:buClr>
                <a:srgbClr val="A53010"/>
              </a:buClr>
              <a:buFont typeface="Arial" charset="0"/>
              <a:buChar char="•"/>
              <a:defRPr/>
            </a:pPr>
            <a:r>
              <a:rPr lang="fr-FR" b="1" dirty="0">
                <a:solidFill>
                  <a:srgbClr val="FF0000"/>
                </a:solidFill>
              </a:rPr>
              <a:t>Il ne peut pas y avoir de stage durant les périodes de fermeture de l’Université en été. </a:t>
            </a:r>
          </a:p>
          <a:p>
            <a:pPr marL="800100" lvl="1" indent="-342900" algn="just">
              <a:spcBef>
                <a:spcPts val="1000"/>
              </a:spcBef>
              <a:buClr>
                <a:srgbClr val="A53010"/>
              </a:buClr>
              <a:buFont typeface="Arial" charset="0"/>
              <a:buChar char="•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On ne peut pas commencer un stage tant que toutes les parties n’ont pas signé la convention de stage. </a:t>
            </a:r>
          </a:p>
          <a:p>
            <a:pPr marL="800100" lvl="1" indent="-342900" algn="just">
              <a:spcBef>
                <a:spcPts val="1000"/>
              </a:spcBef>
              <a:buClr>
                <a:srgbClr val="A53010"/>
              </a:buClr>
              <a:buFont typeface="Arial" charset="0"/>
              <a:buChar char="•"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188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145891" y="2159540"/>
            <a:ext cx="9701980" cy="401742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 PROCÉDURE POUR LA CONVENTION DE STAGE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DOIT ABSOLUMENT ÊTRE RESPECTÉE </a:t>
            </a:r>
          </a:p>
          <a:p>
            <a:pPr marL="0" indent="0" algn="ctr">
              <a:spcBef>
                <a:spcPts val="0"/>
              </a:spcBef>
              <a:buNone/>
            </a:pPr>
            <a:endParaRPr lang="fr-FR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fr-FR" sz="2000" dirty="0"/>
              <a:t>Elle est </a:t>
            </a:r>
            <a:r>
              <a:rPr lang="fr-FR" sz="2000" b="1" dirty="0"/>
              <a:t>CLAIREMENT EXPLIQUÉE </a:t>
            </a:r>
            <a:r>
              <a:rPr lang="fr-FR" sz="2000" dirty="0"/>
              <a:t>sur le document « Fiche stage Master 1 P.P.C.P. » (paragraphe 4)</a:t>
            </a:r>
          </a:p>
          <a:p>
            <a:pPr marL="0" indent="0">
              <a:spcBef>
                <a:spcPts val="0"/>
              </a:spcBef>
              <a:buNone/>
            </a:pPr>
            <a:endParaRPr lang="fr-FR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fr-F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fr-FR" sz="2400" b="1" dirty="0">
                <a:solidFill>
                  <a:srgbClr val="FF0000"/>
                </a:solidFill>
              </a:rPr>
              <a:t>!! ATTENTION !!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000" b="1" dirty="0"/>
              <a:t>ANTICIPATION INDISPENSABLE –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000" dirty="0"/>
              <a:t>Entre le contact avec le terrain et la signature il peut s’écouler </a:t>
            </a:r>
            <a:r>
              <a:rPr lang="fr-FR" sz="2000" b="1" dirty="0"/>
              <a:t>PLUS D’1 MOIS </a:t>
            </a:r>
          </a:p>
        </p:txBody>
      </p:sp>
      <p:sp>
        <p:nvSpPr>
          <p:cNvPr id="6" name="Titre 6">
            <a:extLst>
              <a:ext uri="{FF2B5EF4-FFF2-40B4-BE49-F238E27FC236}">
                <a16:creationId xmlns:a16="http://schemas.microsoft.com/office/drawing/2014/main" id="{85B43CFC-A4B5-48B1-AA4D-EA23E81D43E7}"/>
              </a:ext>
            </a:extLst>
          </p:cNvPr>
          <p:cNvSpPr txBox="1">
            <a:spLocks/>
          </p:cNvSpPr>
          <p:nvPr/>
        </p:nvSpPr>
        <p:spPr>
          <a:xfrm>
            <a:off x="1651818" y="580103"/>
            <a:ext cx="9701981" cy="1120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PROCEDURE, VALIDATION </a:t>
            </a:r>
          </a:p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 SIGNATURE DES CONVENTIONS DE STAGE (1/4)</a:t>
            </a:r>
          </a:p>
        </p:txBody>
      </p:sp>
    </p:spTree>
    <p:extLst>
      <p:ext uri="{BB962C8B-B14F-4D97-AF65-F5344CB8AC3E}">
        <p14:creationId xmlns:p14="http://schemas.microsoft.com/office/powerpoint/2010/main" val="576971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145891" y="2159540"/>
            <a:ext cx="9701980" cy="401742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buClr>
                <a:srgbClr val="A53010"/>
              </a:buClr>
              <a:defRPr/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Se connecter sur l’</a:t>
            </a: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application </a:t>
            </a:r>
            <a:r>
              <a:rPr lang="fr-FR" sz="20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PStage</a:t>
            </a: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pour effectuer les saisies</a:t>
            </a:r>
          </a:p>
          <a:p>
            <a:pPr marL="342900" marR="0" lvl="0" indent="-34290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Remplir votre convention sur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Pstages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NB :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Pour toutes questions techniques concernant l’utilisation du logiciel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==)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consulter la page Web dédiée au stage 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endParaRPr lang="fr-FR" sz="20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342900" marR="0" lvl="0" indent="-34290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 secrétariat valide informatiquement les conventions tous les 2-3 jours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Clr>
                <a:srgbClr val="A53010"/>
              </a:buClr>
              <a:buNone/>
              <a:defRPr/>
            </a:pPr>
            <a:r>
              <a:rPr lang="fr-F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!!</a:t>
            </a: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Si votre convention n’est pas validée, envoyez  un courriel à </a:t>
            </a:r>
            <a:r>
              <a:rPr lang="fr-FR" sz="2000" b="1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Rita.Colomb@univ-lyon2.fr</a:t>
            </a:r>
            <a:r>
              <a:rPr lang="fr-F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en indiquant le n° de celle-ci ainsi que votre numéro d’</a:t>
            </a:r>
            <a:r>
              <a:rPr lang="fr-FR" sz="20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étudiant.e</a:t>
            </a: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. </a:t>
            </a:r>
          </a:p>
          <a:p>
            <a:pPr>
              <a:spcBef>
                <a:spcPts val="0"/>
              </a:spcBef>
              <a:buClr>
                <a:srgbClr val="A53010"/>
              </a:buClr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Imprimer ensuite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 exemplaires 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re 6">
            <a:extLst>
              <a:ext uri="{FF2B5EF4-FFF2-40B4-BE49-F238E27FC236}">
                <a16:creationId xmlns:a16="http://schemas.microsoft.com/office/drawing/2014/main" id="{85B43CFC-A4B5-48B1-AA4D-EA23E81D43E7}"/>
              </a:ext>
            </a:extLst>
          </p:cNvPr>
          <p:cNvSpPr txBox="1">
            <a:spLocks/>
          </p:cNvSpPr>
          <p:nvPr/>
        </p:nvSpPr>
        <p:spPr>
          <a:xfrm>
            <a:off x="1651818" y="580103"/>
            <a:ext cx="9701981" cy="1120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PROCEDURE, VALIDATION </a:t>
            </a:r>
          </a:p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 SIGNATURE DES CONVENTIONS DE STAGE (2/4)</a:t>
            </a:r>
          </a:p>
        </p:txBody>
      </p:sp>
    </p:spTree>
    <p:extLst>
      <p:ext uri="{BB962C8B-B14F-4D97-AF65-F5344CB8AC3E}">
        <p14:creationId xmlns:p14="http://schemas.microsoft.com/office/powerpoint/2010/main" val="1041621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145891" y="2251586"/>
            <a:ext cx="9701980" cy="4227871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!! ATTENTION !! SEULS LES DOCUMENTS ORIGINAUX SONT ACCEPTÉES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 exemplaires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doivent comporter les </a:t>
            </a:r>
            <a:r>
              <a:rPr kumimoji="0" lang="fr-F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signatures originales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 signatures différentes 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dans cet ordre : </a:t>
            </a:r>
          </a:p>
          <a:p>
            <a:pPr marL="400050" lvl="1" indent="0">
              <a:buClr>
                <a:srgbClr val="A53010"/>
              </a:buClr>
              <a:buNone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1.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Celle de l’administration de l’institution d’accueil ; </a:t>
            </a:r>
          </a:p>
          <a:p>
            <a:pPr marL="400050" lvl="1" indent="0">
              <a:buClr>
                <a:srgbClr val="A53010"/>
              </a:buClr>
              <a:buNone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2.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Celle de votre tuteur dans l’institution et la vôtre lorsque vous remettez votre convention, </a:t>
            </a:r>
          </a:p>
          <a:p>
            <a:pPr marL="400050" lvl="1" indent="0">
              <a:spcAft>
                <a:spcPts val="1200"/>
              </a:spcAft>
              <a:buClr>
                <a:srgbClr val="A53010"/>
              </a:buClr>
              <a:buNone/>
              <a:defRPr/>
            </a:pPr>
            <a:r>
              <a:rPr lang="fr-FR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/>
              </a:rPr>
              <a:t>3.</a:t>
            </a: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C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elles du responsable universitaire des stages (A.-L. Demarchi) et du Directeur de l’Institut de Psychologie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itre 6">
            <a:extLst>
              <a:ext uri="{FF2B5EF4-FFF2-40B4-BE49-F238E27FC236}">
                <a16:creationId xmlns:a16="http://schemas.microsoft.com/office/drawing/2014/main" id="{85B43CFC-A4B5-48B1-AA4D-EA23E81D43E7}"/>
              </a:ext>
            </a:extLst>
          </p:cNvPr>
          <p:cNvSpPr txBox="1">
            <a:spLocks/>
          </p:cNvSpPr>
          <p:nvPr/>
        </p:nvSpPr>
        <p:spPr>
          <a:xfrm>
            <a:off x="1651818" y="580103"/>
            <a:ext cx="9701981" cy="1120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PROCEDURE, VALIDATION </a:t>
            </a:r>
          </a:p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 SIGNATURE DES CONVENTIONS DE STAGE (3/4)</a:t>
            </a:r>
          </a:p>
        </p:txBody>
      </p:sp>
    </p:spTree>
    <p:extLst>
      <p:ext uri="{BB962C8B-B14F-4D97-AF65-F5344CB8AC3E}">
        <p14:creationId xmlns:p14="http://schemas.microsoft.com/office/powerpoint/2010/main" val="2502490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145891" y="2163096"/>
            <a:ext cx="9701980" cy="4316361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A53010"/>
              </a:buClr>
              <a:buSz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Les conventions signées sont à retirer au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Secrétariat de Scolarité auprès de Rita Colomb</a:t>
            </a:r>
            <a:endParaRPr lang="fr-FR" sz="2400" dirty="0">
              <a:solidFill>
                <a:srgbClr val="FF0000"/>
              </a:solidFill>
              <a:highlight>
                <a:srgbClr val="FFFF00"/>
              </a:highlight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r>
              <a:rPr kumimoji="0" lang="fr-FR" sz="2400" b="1" i="0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OU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Joindre deux enveloppes timbrées et libellées à votre adresse si vous souhaitez un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retour par courrier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endParaRPr lang="fr-FR" sz="26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 vous commencez votre stage avant le 30 septembre</a:t>
            </a: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lvl="1" indent="-342900">
              <a:buClr>
                <a:srgbClr val="A53010"/>
              </a:buClr>
              <a:buFont typeface="Wingdings" charset="2"/>
              <a:buChar char="Ø"/>
              <a:defRPr/>
            </a:pP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Faire une première convention jusqu’au 30 septembre </a:t>
            </a:r>
          </a:p>
          <a:p>
            <a:pPr marL="400050" lvl="1" indent="0">
              <a:spcBef>
                <a:spcPts val="0"/>
              </a:spcBef>
              <a:buClr>
                <a:srgbClr val="A53010"/>
              </a:buClr>
              <a:buNone/>
              <a:defRPr/>
            </a:pPr>
            <a:r>
              <a:rPr lang="fr-FR" sz="2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	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puis une seconde du 1 octobre à la fin de votre stage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(en raison du </a:t>
            </a:r>
            <a:r>
              <a:rPr lang="fr-FR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	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changement d’année universitaire). </a:t>
            </a:r>
          </a:p>
          <a:p>
            <a:pPr lvl="1" indent="-342900">
              <a:buClr>
                <a:srgbClr val="A53010"/>
              </a:buClr>
              <a:buFont typeface="Wingdings" charset="2"/>
              <a:buChar char="Ø"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 les conditions de votre stage sont amenées à être modifiées (durée, jours de présence…)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vous devez faire un avenant au stage </a:t>
            </a:r>
            <a:r>
              <a:rPr kumimoji="0" lang="fr-FR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sur </a:t>
            </a:r>
            <a:r>
              <a:rPr kumimoji="0" lang="fr-FR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Pstages</a:t>
            </a:r>
            <a:endParaRPr kumimoji="0" lang="fr-FR" sz="2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itre 6">
            <a:extLst>
              <a:ext uri="{FF2B5EF4-FFF2-40B4-BE49-F238E27FC236}">
                <a16:creationId xmlns:a16="http://schemas.microsoft.com/office/drawing/2014/main" id="{85B43CFC-A4B5-48B1-AA4D-EA23E81D43E7}"/>
              </a:ext>
            </a:extLst>
          </p:cNvPr>
          <p:cNvSpPr txBox="1">
            <a:spLocks/>
          </p:cNvSpPr>
          <p:nvPr/>
        </p:nvSpPr>
        <p:spPr>
          <a:xfrm>
            <a:off x="1651818" y="580103"/>
            <a:ext cx="9701981" cy="1120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PROCEDURE, VALIDATION </a:t>
            </a:r>
          </a:p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 SIGNATURE DES CONVENTIONS DE STAGE (4/4)</a:t>
            </a:r>
          </a:p>
        </p:txBody>
      </p:sp>
    </p:spTree>
    <p:extLst>
      <p:ext uri="{BB962C8B-B14F-4D97-AF65-F5344CB8AC3E}">
        <p14:creationId xmlns:p14="http://schemas.microsoft.com/office/powerpoint/2010/main" val="563888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07792319-22B7-6041-8D80-0F30D7ACD1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9043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9122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502C1BE8-B9B3-3A4B-8AC9-35F649C13D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559647"/>
              </p:ext>
            </p:extLst>
          </p:nvPr>
        </p:nvGraphicFramePr>
        <p:xfrm>
          <a:off x="1310640" y="1338475"/>
          <a:ext cx="10515600" cy="5125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123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B4D0F17C-1125-1241-B16D-F948E33790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870188"/>
              </p:ext>
            </p:extLst>
          </p:nvPr>
        </p:nvGraphicFramePr>
        <p:xfrm>
          <a:off x="410817" y="1825625"/>
          <a:ext cx="11436626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re 6">
            <a:extLst>
              <a:ext uri="{FF2B5EF4-FFF2-40B4-BE49-F238E27FC236}">
                <a16:creationId xmlns:a16="http://schemas.microsoft.com/office/drawing/2014/main" id="{1F3BFC49-4C70-445B-957C-F43CCCD3ADED}"/>
              </a:ext>
            </a:extLst>
          </p:cNvPr>
          <p:cNvSpPr txBox="1">
            <a:spLocks/>
          </p:cNvSpPr>
          <p:nvPr/>
        </p:nvSpPr>
        <p:spPr>
          <a:xfrm>
            <a:off x="1651818" y="580103"/>
            <a:ext cx="9701981" cy="1120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DEBOUCHES (1/2)</a:t>
            </a:r>
          </a:p>
        </p:txBody>
      </p:sp>
    </p:spTree>
    <p:extLst>
      <p:ext uri="{BB962C8B-B14F-4D97-AF65-F5344CB8AC3E}">
        <p14:creationId xmlns:p14="http://schemas.microsoft.com/office/powerpoint/2010/main" val="318007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CF3880F8-9530-5445-9A38-892722885B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3516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re 6">
            <a:extLst>
              <a:ext uri="{FF2B5EF4-FFF2-40B4-BE49-F238E27FC236}">
                <a16:creationId xmlns:a16="http://schemas.microsoft.com/office/drawing/2014/main" id="{4E5BB6B3-C22C-4D45-8374-1863034785E1}"/>
              </a:ext>
            </a:extLst>
          </p:cNvPr>
          <p:cNvSpPr txBox="1">
            <a:spLocks/>
          </p:cNvSpPr>
          <p:nvPr/>
        </p:nvSpPr>
        <p:spPr>
          <a:xfrm>
            <a:off x="1651818" y="580103"/>
            <a:ext cx="9701981" cy="1120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DEBOUCHES (2/2)</a:t>
            </a:r>
          </a:p>
        </p:txBody>
      </p:sp>
    </p:spTree>
    <p:extLst>
      <p:ext uri="{BB962C8B-B14F-4D97-AF65-F5344CB8AC3E}">
        <p14:creationId xmlns:p14="http://schemas.microsoft.com/office/powerpoint/2010/main" val="375534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D7924855-5289-1A45-8CA0-AE1584CEAC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2794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re 6">
            <a:extLst>
              <a:ext uri="{FF2B5EF4-FFF2-40B4-BE49-F238E27FC236}">
                <a16:creationId xmlns:a16="http://schemas.microsoft.com/office/drawing/2014/main" id="{36B9A72D-F958-485B-9C75-86D81B6BD9AB}"/>
              </a:ext>
            </a:extLst>
          </p:cNvPr>
          <p:cNvSpPr txBox="1">
            <a:spLocks/>
          </p:cNvSpPr>
          <p:nvPr/>
        </p:nvSpPr>
        <p:spPr>
          <a:xfrm>
            <a:off x="1651818" y="580103"/>
            <a:ext cx="9701981" cy="1120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INSERTION PROFESSIONNELLE </a:t>
            </a:r>
          </a:p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(en 2021 – promo 2019) à 2 ans du diplôme</a:t>
            </a:r>
          </a:p>
        </p:txBody>
      </p:sp>
    </p:spTree>
    <p:extLst>
      <p:ext uri="{BB962C8B-B14F-4D97-AF65-F5344CB8AC3E}">
        <p14:creationId xmlns:p14="http://schemas.microsoft.com/office/powerpoint/2010/main" val="87134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B26E745A-6790-CB12-BE91-5CDAE8029F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937849"/>
              </p:ext>
            </p:extLst>
          </p:nvPr>
        </p:nvGraphicFramePr>
        <p:xfrm>
          <a:off x="2589212" y="464025"/>
          <a:ext cx="8915400" cy="5991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1290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D7924855-5289-1A45-8CA0-AE1584CEAC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114635"/>
              </p:ext>
            </p:extLst>
          </p:nvPr>
        </p:nvGraphicFramePr>
        <p:xfrm>
          <a:off x="1546860" y="1700980"/>
          <a:ext cx="9624060" cy="3683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re 6">
            <a:extLst>
              <a:ext uri="{FF2B5EF4-FFF2-40B4-BE49-F238E27FC236}">
                <a16:creationId xmlns:a16="http://schemas.microsoft.com/office/drawing/2014/main" id="{1E05EF49-CFBC-4674-A022-8EBD24F34C65}"/>
              </a:ext>
            </a:extLst>
          </p:cNvPr>
          <p:cNvSpPr txBox="1">
            <a:spLocks/>
          </p:cNvSpPr>
          <p:nvPr/>
        </p:nvSpPr>
        <p:spPr>
          <a:xfrm>
            <a:off x="1651818" y="580103"/>
            <a:ext cx="9701981" cy="1120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INSERTION PROFESSIONNELLE </a:t>
            </a:r>
          </a:p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(en 2021 – promo 2019) à 2 ans du diplôme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9B85F-F1EB-4077-A340-DFC19F9B01EC}"/>
              </a:ext>
            </a:extLst>
          </p:cNvPr>
          <p:cNvSpPr/>
          <p:nvPr/>
        </p:nvSpPr>
        <p:spPr>
          <a:xfrm>
            <a:off x="1651818" y="5291435"/>
            <a:ext cx="9519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Taux d’insertion professionnelle quasiment total </a:t>
            </a:r>
          </a:p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(mais pas toujours à temps plein ou en CDI)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243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6">
            <a:extLst>
              <a:ext uri="{FF2B5EF4-FFF2-40B4-BE49-F238E27FC236}">
                <a16:creationId xmlns:a16="http://schemas.microsoft.com/office/drawing/2014/main" id="{1E05EF49-CFBC-4674-A022-8EBD24F34C65}"/>
              </a:ext>
            </a:extLst>
          </p:cNvPr>
          <p:cNvSpPr txBox="1">
            <a:spLocks/>
          </p:cNvSpPr>
          <p:nvPr/>
        </p:nvSpPr>
        <p:spPr>
          <a:xfrm>
            <a:off x="1651819" y="580103"/>
            <a:ext cx="8909502" cy="1120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PEPINIERE DE RECHERCHE DU CRPPC</a:t>
            </a:r>
          </a:p>
        </p:txBody>
      </p:sp>
      <p:pic>
        <p:nvPicPr>
          <p:cNvPr id="7" name="Image 6" descr="C:\Users\rminjard\AppData\Local\Microsoft\Windows\INetCache\Content.Word\Logo crppc rouge.jpg">
            <a:extLst>
              <a:ext uri="{FF2B5EF4-FFF2-40B4-BE49-F238E27FC236}">
                <a16:creationId xmlns:a16="http://schemas.microsoft.com/office/drawing/2014/main" id="{8963FA20-FB84-4631-BE63-700B808A0C0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67" y="104272"/>
            <a:ext cx="1577975" cy="11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cid:image001.png@01D8296A.24EAA7E0">
            <a:extLst>
              <a:ext uri="{FF2B5EF4-FFF2-40B4-BE49-F238E27FC236}">
                <a16:creationId xmlns:a16="http://schemas.microsoft.com/office/drawing/2014/main" id="{EDB2CB6A-2AB0-4A28-A271-3FA5F82A7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920" y="97635"/>
            <a:ext cx="2173020" cy="11276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7DCBA64-3263-4926-A547-6A1FA41E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84960"/>
            <a:ext cx="9332912" cy="4442460"/>
          </a:xfrm>
        </p:spPr>
        <p:txBody>
          <a:bodyPr>
            <a:normAutofit lnSpcReduction="10000"/>
          </a:bodyPr>
          <a:lstStyle/>
          <a:p>
            <a:r>
              <a:rPr lang="fr-FR" sz="1900" dirty="0">
                <a:solidFill>
                  <a:prstClr val="black">
                    <a:lumMod val="65000"/>
                    <a:lumOff val="35000"/>
                  </a:prstClr>
                </a:solidFill>
              </a:rPr>
              <a:t>Espace interface entre pratique et recherche qualitative</a:t>
            </a:r>
          </a:p>
          <a:p>
            <a:r>
              <a:rPr lang="fr-FR" sz="19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Soutien au développement et à la promotion de recherches en psychologie clinique et psychopathologie psychanalytique articulées à des projets de recherches actuels, hospitaliers et médicaux-sociaux, publics et privés</a:t>
            </a:r>
          </a:p>
          <a:p>
            <a:r>
              <a:rPr lang="fr-FR" sz="1900" dirty="0">
                <a:solidFill>
                  <a:prstClr val="black"/>
                </a:solidFill>
              </a:rPr>
              <a:t>Point de centration des recherches hospitalo-universitaires, médico-sociales et de champs périphériques, dans et/ou pour lesquelles sont attendus des étudiants, doctorants, </a:t>
            </a:r>
            <a:r>
              <a:rPr lang="fr-FR" sz="1900" dirty="0" err="1">
                <a:solidFill>
                  <a:prstClr val="black"/>
                </a:solidFill>
              </a:rPr>
              <a:t>post-doctorants</a:t>
            </a:r>
            <a:r>
              <a:rPr lang="fr-FR" sz="1900" dirty="0">
                <a:solidFill>
                  <a:prstClr val="black"/>
                </a:solidFill>
              </a:rPr>
              <a:t>, psychologues cliniciens</a:t>
            </a:r>
          </a:p>
          <a:p>
            <a:r>
              <a:rPr lang="fr-FR" sz="1900" dirty="0">
                <a:solidFill>
                  <a:prstClr val="black"/>
                </a:solidFill>
              </a:rPr>
              <a:t>Rendre visible un vivier de jeunes chercheurs en psychologie prêts à participer à l’élaboration d’une recherche ou à renforcer des recherches déjà existantes</a:t>
            </a:r>
          </a:p>
          <a:p>
            <a:pPr marL="0" indent="0">
              <a:buNone/>
            </a:pPr>
            <a:endParaRPr lang="fr-FR" sz="1900" dirty="0">
              <a:solidFill>
                <a:prstClr val="black"/>
              </a:solidFill>
            </a:endParaRPr>
          </a:p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fr-FR" sz="2000" b="1" dirty="0">
                <a:solidFill>
                  <a:prstClr val="black"/>
                </a:solidFill>
              </a:rPr>
              <a:t>Coordination : </a:t>
            </a:r>
            <a:r>
              <a:rPr lang="fr-FR" sz="2000" dirty="0">
                <a:solidFill>
                  <a:prstClr val="black"/>
                </a:solidFill>
              </a:rPr>
              <a:t>Raphaël </a:t>
            </a:r>
            <a:r>
              <a:rPr lang="fr-FR" sz="2000" dirty="0" err="1">
                <a:solidFill>
                  <a:prstClr val="black"/>
                </a:solidFill>
              </a:rPr>
              <a:t>Minjard</a:t>
            </a:r>
            <a:r>
              <a:rPr lang="fr-FR" sz="2000" dirty="0">
                <a:solidFill>
                  <a:prstClr val="black"/>
                </a:solidFill>
              </a:rPr>
              <a:t> : </a:t>
            </a:r>
            <a:r>
              <a:rPr lang="fr-FR" sz="2000" u="sng" dirty="0">
                <a:solidFill>
                  <a:prstClr val="blac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raphael.minjard@univ-lyon2.fr</a:t>
            </a:r>
            <a:endParaRPr lang="fr-FR" sz="20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fr-FR" sz="1700" dirty="0">
              <a:solidFill>
                <a:prstClr val="black"/>
              </a:solidFill>
            </a:endParaRPr>
          </a:p>
          <a:p>
            <a:endParaRPr lang="fr-FR" sz="2000" dirty="0">
              <a:solidFill>
                <a:prstClr val="black"/>
              </a:solidFill>
            </a:endParaRPr>
          </a:p>
          <a:p>
            <a:endParaRPr lang="fr-FR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 algn="just">
              <a:buClr>
                <a:srgbClr val="92278F"/>
              </a:buClr>
              <a:buFont typeface="Arial" panose="020B0604020202020204" pitchFamily="34" charset="0"/>
              <a:buChar char="•"/>
            </a:pPr>
            <a:endParaRPr lang="fr-FR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fr-FR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601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6">
            <a:extLst>
              <a:ext uri="{FF2B5EF4-FFF2-40B4-BE49-F238E27FC236}">
                <a16:creationId xmlns:a16="http://schemas.microsoft.com/office/drawing/2014/main" id="{D3470680-426B-4572-A11F-7EF04131E225}"/>
              </a:ext>
            </a:extLst>
          </p:cNvPr>
          <p:cNvSpPr txBox="1">
            <a:spLocks/>
          </p:cNvSpPr>
          <p:nvPr/>
        </p:nvSpPr>
        <p:spPr>
          <a:xfrm>
            <a:off x="1651818" y="580103"/>
            <a:ext cx="9701981" cy="1120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INFORMATIONS DIVERSES</a:t>
            </a:r>
          </a:p>
        </p:txBody>
      </p:sp>
      <p:sp>
        <p:nvSpPr>
          <p:cNvPr id="10" name="Espace réservé du contenu 1">
            <a:extLst>
              <a:ext uri="{FF2B5EF4-FFF2-40B4-BE49-F238E27FC236}">
                <a16:creationId xmlns:a16="http://schemas.microsoft.com/office/drawing/2014/main" id="{806885CA-9EDD-490E-AF6A-65FE6E08A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84960"/>
            <a:ext cx="9332912" cy="4442460"/>
          </a:xfrm>
        </p:spPr>
        <p:txBody>
          <a:bodyPr>
            <a:normAutofit/>
          </a:bodyPr>
          <a:lstStyle/>
          <a:p>
            <a:pPr algn="just"/>
            <a:endParaRPr lang="fr-FR" sz="2000" b="1" dirty="0">
              <a:solidFill>
                <a:schemeClr val="tx1"/>
              </a:solidFill>
            </a:endParaRPr>
          </a:p>
          <a:p>
            <a:pPr algn="just"/>
            <a:r>
              <a:rPr lang="fr-FR" sz="2000" b="1" dirty="0">
                <a:solidFill>
                  <a:schemeClr val="tx1"/>
                </a:solidFill>
              </a:rPr>
              <a:t>Colloque du CRPPC : 29 et 30 Septembre 2023 à Lyon 2 </a:t>
            </a:r>
            <a:r>
              <a:rPr lang="fr-FR" sz="2000" dirty="0">
                <a:solidFill>
                  <a:schemeClr val="tx1"/>
                </a:solidFill>
              </a:rPr>
              <a:t>(gratuit pour les étudiants Lyon 2 mais inscription obligatoire) </a:t>
            </a:r>
            <a:r>
              <a:rPr lang="fr-FR" sz="2000" dirty="0">
                <a:solidFill>
                  <a:schemeClr val="tx1"/>
                </a:solidFill>
                <a:hlinkClick r:id="rId2"/>
              </a:rPr>
              <a:t>https://foliescomtempo.sciencesconf.org/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endParaRPr lang="fr-FR" sz="2000" b="1" dirty="0">
              <a:solidFill>
                <a:schemeClr val="tx1"/>
              </a:solidFill>
            </a:endParaRPr>
          </a:p>
          <a:p>
            <a:pPr algn="just"/>
            <a:r>
              <a:rPr lang="fr-FR" sz="2000" b="1" dirty="0">
                <a:solidFill>
                  <a:schemeClr val="tx1"/>
                </a:solidFill>
              </a:rPr>
              <a:t>Colloque International « </a:t>
            </a:r>
            <a:r>
              <a:rPr lang="fr-FR" sz="2000" dirty="0">
                <a:solidFill>
                  <a:schemeClr val="tx1"/>
                </a:solidFill>
              </a:rPr>
              <a:t>Le Bébé et </a:t>
            </a: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ses environnements » : </a:t>
            </a: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6 et 7 Octobre 2023 à Lyon 2 </a:t>
            </a: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(gratuit pour les étudiants Lyon 2 – mais inscription obligatoire : </a:t>
            </a: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hlinkClick r:id="rId3"/>
              </a:rPr>
              <a:t>https://bebeenvirons.sciencesconf.org/</a:t>
            </a: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) </a:t>
            </a:r>
          </a:p>
          <a:p>
            <a:pPr algn="just"/>
            <a:r>
              <a:rPr lang="fr-FR" sz="2000" b="1" dirty="0">
                <a:solidFill>
                  <a:prstClr val="black"/>
                </a:solidFill>
              </a:rPr>
              <a:t>Colloque de la Société du Rorschach et des Méthodes Projectives </a:t>
            </a:r>
            <a:r>
              <a:rPr lang="fr-FR" sz="2000" dirty="0">
                <a:solidFill>
                  <a:prstClr val="black"/>
                </a:solidFill>
              </a:rPr>
              <a:t>de Langue Française et du Réseau International Méthodes Projectives et Psychanalyse : </a:t>
            </a:r>
            <a:r>
              <a:rPr lang="fr-FR" sz="2000" b="1" dirty="0">
                <a:solidFill>
                  <a:prstClr val="black"/>
                </a:solidFill>
              </a:rPr>
              <a:t>5, 6 et 7 Octobre 2023 à Dijon </a:t>
            </a:r>
            <a:r>
              <a:rPr lang="fr-FR" sz="1800" dirty="0">
                <a:solidFill>
                  <a:srgbClr val="0078D7"/>
                </a:solidFill>
                <a:effectLst/>
                <a:latin typeface="arial" panose="020B0604020202020204" pitchFamily="34" charset="0"/>
                <a:hlinkClick r:id="rId4" tooltip="https://blog..u-bourgogne.fr/rirmpp2023/"/>
              </a:rPr>
              <a:t>https://blog.u-bourgogne.fr/rirmpp2023/</a:t>
            </a:r>
            <a:r>
              <a:rPr lang="fr-FR" sz="1800" dirty="0">
                <a:solidFill>
                  <a:srgbClr val="0078D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dirty="0">
                <a:solidFill>
                  <a:srgbClr val="0078D7"/>
                </a:solidFill>
                <a:effectLst/>
                <a:hlinkClick r:id="rId5" tooltip="https://blog.u-bourgogne.fr/rirmpp2023/wp-content/uploads/sites/193/2023/08/PROGRAMME-DV-6eme-Colloque-du-Reseau-International-2.pdf"/>
              </a:rPr>
              <a:t>https://blog.u-bourgogne.fr/rirmpp2023/wp-content/uploads</a:t>
            </a:r>
            <a:r>
              <a:rPr lang="fr-FR">
                <a:solidFill>
                  <a:srgbClr val="0078D7"/>
                </a:solidFill>
                <a:effectLst/>
                <a:hlinkClick r:id="rId5" tooltip="https://blog.u-bourgogne.fr/rirmpp2023/wp-content/uploads/sites/193/2023/08/PROGRAMME-DV-6eme-Colloque-du-Reseau-International-2.pdf"/>
              </a:rPr>
              <a:t>/sites/193/2023/08/PROGRAMME-DV-6eme-Colloque-du-Reseau-International-2.pdf</a:t>
            </a:r>
            <a:endParaRPr lang="fr-FR"/>
          </a:p>
          <a:p>
            <a:pPr algn="just"/>
            <a:endParaRPr lang="fr-FR" sz="180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fr-FR" sz="2000" b="1" dirty="0">
              <a:solidFill>
                <a:prstClr val="black"/>
              </a:solidFill>
            </a:endParaRPr>
          </a:p>
          <a:p>
            <a:endParaRPr lang="fr-FR" sz="1900" dirty="0">
              <a:solidFill>
                <a:prstClr val="black"/>
              </a:solidFill>
            </a:endParaRPr>
          </a:p>
          <a:p>
            <a:endParaRPr lang="fr-FR" sz="19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fr-FR" sz="1700" dirty="0">
              <a:solidFill>
                <a:prstClr val="black"/>
              </a:solidFill>
            </a:endParaRPr>
          </a:p>
          <a:p>
            <a:endParaRPr lang="fr-FR" sz="2000" dirty="0">
              <a:solidFill>
                <a:prstClr val="black"/>
              </a:solidFill>
            </a:endParaRPr>
          </a:p>
          <a:p>
            <a:endParaRPr lang="fr-FR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 algn="just">
              <a:buClr>
                <a:srgbClr val="92278F"/>
              </a:buClr>
              <a:buFont typeface="Arial" panose="020B0604020202020204" pitchFamily="34" charset="0"/>
              <a:buChar char="•"/>
            </a:pPr>
            <a:endParaRPr lang="fr-FR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fr-FR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2956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4FD09D-9831-E477-6D21-F1B1EA42A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0" y="2122714"/>
            <a:ext cx="8837612" cy="3788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	</a:t>
            </a:r>
            <a:endParaRPr lang="fr-FR" b="1" dirty="0"/>
          </a:p>
          <a:p>
            <a:r>
              <a:rPr lang="fr-FR" sz="2400" dirty="0">
                <a:solidFill>
                  <a:schemeClr val="tx1"/>
                </a:solidFill>
              </a:rPr>
              <a:t>Toutes les informations concernant les contenus d’enseignement, les examens… etc. sont disponibles dans le </a:t>
            </a:r>
            <a:r>
              <a:rPr lang="fr-FR" sz="2400" b="1" dirty="0">
                <a:solidFill>
                  <a:schemeClr val="tx1"/>
                </a:solidFill>
              </a:rPr>
              <a:t>LIVRET DES ENSEIGNEMENTS DU MASTER en ligne sur le site du Master</a:t>
            </a:r>
          </a:p>
          <a:p>
            <a:endParaRPr lang="fr-FR" sz="2400" b="1" dirty="0"/>
          </a:p>
          <a:p>
            <a:r>
              <a:rPr lang="fr-FR" sz="2400" b="1" dirty="0"/>
              <a:t>Election des représentants des étudiants</a:t>
            </a:r>
          </a:p>
          <a:p>
            <a:r>
              <a:rPr lang="fr-FR" sz="2400" b="1" dirty="0"/>
              <a:t>Présentation du BDE du Master</a:t>
            </a:r>
          </a:p>
        </p:txBody>
      </p:sp>
      <p:sp>
        <p:nvSpPr>
          <p:cNvPr id="6" name="Titre 6">
            <a:extLst>
              <a:ext uri="{FF2B5EF4-FFF2-40B4-BE49-F238E27FC236}">
                <a16:creationId xmlns:a16="http://schemas.microsoft.com/office/drawing/2014/main" id="{D3470680-426B-4572-A11F-7EF04131E225}"/>
              </a:ext>
            </a:extLst>
          </p:cNvPr>
          <p:cNvSpPr txBox="1">
            <a:spLocks/>
          </p:cNvSpPr>
          <p:nvPr/>
        </p:nvSpPr>
        <p:spPr>
          <a:xfrm>
            <a:off x="1651818" y="580103"/>
            <a:ext cx="9701981" cy="1120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INFORMATIONS DIVERSES</a:t>
            </a:r>
          </a:p>
        </p:txBody>
      </p:sp>
    </p:spTree>
    <p:extLst>
      <p:ext uri="{BB962C8B-B14F-4D97-AF65-F5344CB8AC3E}">
        <p14:creationId xmlns:p14="http://schemas.microsoft.com/office/powerpoint/2010/main" val="3821288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-391604" y="1769170"/>
            <a:ext cx="165607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240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CCD55CC-0323-D763-A2BC-0E63D5F31508}"/>
              </a:ext>
            </a:extLst>
          </p:cNvPr>
          <p:cNvSpPr txBox="1">
            <a:spLocks/>
          </p:cNvSpPr>
          <p:nvPr/>
        </p:nvSpPr>
        <p:spPr>
          <a:xfrm>
            <a:off x="1814679" y="314426"/>
            <a:ext cx="10026869" cy="12808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PRESENTATION DE LA MAQUETTE (1/4)</a:t>
            </a:r>
            <a:b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F6A943-9F82-3666-8DE6-D308DD49BAD6}"/>
              </a:ext>
            </a:extLst>
          </p:cNvPr>
          <p:cNvSpPr txBox="1">
            <a:spLocks/>
          </p:cNvSpPr>
          <p:nvPr/>
        </p:nvSpPr>
        <p:spPr>
          <a:xfrm>
            <a:off x="1093076" y="1198179"/>
            <a:ext cx="10026869" cy="52026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500" b="1" dirty="0">
                <a:solidFill>
                  <a:schemeClr val="accent1">
                    <a:lumMod val="75000"/>
                  </a:schemeClr>
                </a:solidFill>
              </a:rPr>
              <a:t>Semestre 1 : </a:t>
            </a:r>
          </a:p>
          <a:p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b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fr-FR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5B36B2E1-2F23-FBE0-7983-47A5122A7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519627"/>
              </p:ext>
            </p:extLst>
          </p:nvPr>
        </p:nvGraphicFramePr>
        <p:xfrm>
          <a:off x="1093076" y="1759926"/>
          <a:ext cx="10005848" cy="5001250"/>
        </p:xfrm>
        <a:graphic>
          <a:graphicData uri="http://schemas.openxmlformats.org/drawingml/2006/table">
            <a:tbl>
              <a:tblPr firstRow="1" bandRow="1"/>
              <a:tblGrid>
                <a:gridCol w="7634094">
                  <a:extLst>
                    <a:ext uri="{9D8B030D-6E8A-4147-A177-3AD203B41FA5}">
                      <a16:colId xmlns:a16="http://schemas.microsoft.com/office/drawing/2014/main" val="3889699164"/>
                    </a:ext>
                  </a:extLst>
                </a:gridCol>
                <a:gridCol w="1618228">
                  <a:extLst>
                    <a:ext uri="{9D8B030D-6E8A-4147-A177-3AD203B41FA5}">
                      <a16:colId xmlns:a16="http://schemas.microsoft.com/office/drawing/2014/main" val="3880862630"/>
                    </a:ext>
                  </a:extLst>
                </a:gridCol>
                <a:gridCol w="753526">
                  <a:extLst>
                    <a:ext uri="{9D8B030D-6E8A-4147-A177-3AD203B41FA5}">
                      <a16:colId xmlns:a16="http://schemas.microsoft.com/office/drawing/2014/main" val="37655929"/>
                    </a:ext>
                  </a:extLst>
                </a:gridCol>
              </a:tblGrid>
              <a:tr h="5602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EP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b="1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Obligatoire / optionnel</a:t>
                      </a:r>
                      <a:endParaRPr lang="fr-F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b="1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ECTS</a:t>
                      </a:r>
                      <a:endParaRPr lang="fr-F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27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047741"/>
                  </a:ext>
                </a:extLst>
              </a:tr>
              <a:tr h="15677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UEA1- Fondamentaux en psychopatho et psychologie clinique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Responsable 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Evolution des modèles en psychopathologie 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Psychologie clinique et psychopathologie au fil des âges 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Psychopathologie du Somatique TD – Etudes de cas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Obligatoire</a:t>
                      </a:r>
                      <a:endParaRPr lang="fr-F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fr-F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113238"/>
                  </a:ext>
                </a:extLst>
              </a:tr>
              <a:tr h="15677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UEB1- Méthodologies de la recherche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Responsable 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Méthodologie de la recherche</a:t>
                      </a:r>
                      <a:endParaRPr lang="fr-FR" sz="1600" dirty="0">
                        <a:effectLst/>
                        <a:highlight>
                          <a:srgbClr val="FFFF00"/>
                        </a:highligh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 – Séminaire de recherche 1 (R. </a:t>
                      </a:r>
                      <a:r>
                        <a:rPr lang="fr-FR" sz="1600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Minjard</a:t>
                      </a: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Epistémologie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 – </a:t>
                      </a:r>
                      <a:r>
                        <a:rPr lang="fr-FR" sz="1600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Readings</a:t>
                      </a: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fr-FR" sz="1600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psychoanalytical</a:t>
                      </a: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texts</a:t>
                      </a: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(L. </a:t>
                      </a:r>
                      <a:r>
                        <a:rPr lang="fr-FR" sz="1600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Mitsopoulou</a:t>
                      </a: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Obligatoire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733372"/>
                  </a:ext>
                </a:extLst>
              </a:tr>
              <a:tr h="122894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D1D6B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UEC1- Approches psychanalytique du groupe et des institutions</a:t>
                      </a:r>
                      <a:endParaRPr kumimoji="0" lang="fr-F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D1D6B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Responsable </a:t>
                      </a:r>
                      <a:endParaRPr kumimoji="0" lang="fr-F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Approche psychanalytique du groupe et des institutions</a:t>
                      </a:r>
                      <a:endParaRPr kumimoji="0" lang="fr-F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 – Pratiques groupales</a:t>
                      </a:r>
                      <a:endParaRPr lang="fr-FR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Obligatoire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901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-391604" y="1769170"/>
            <a:ext cx="165607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240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CCD55CC-0323-D763-A2BC-0E63D5F31508}"/>
              </a:ext>
            </a:extLst>
          </p:cNvPr>
          <p:cNvSpPr txBox="1">
            <a:spLocks/>
          </p:cNvSpPr>
          <p:nvPr/>
        </p:nvSpPr>
        <p:spPr>
          <a:xfrm>
            <a:off x="1814679" y="314426"/>
            <a:ext cx="10026869" cy="12808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PRESENTATION DE LA MAQUETTE (2/4)</a:t>
            </a:r>
            <a:b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F6A943-9F82-3666-8DE6-D308DD49BAD6}"/>
              </a:ext>
            </a:extLst>
          </p:cNvPr>
          <p:cNvSpPr txBox="1">
            <a:spLocks/>
          </p:cNvSpPr>
          <p:nvPr/>
        </p:nvSpPr>
        <p:spPr>
          <a:xfrm>
            <a:off x="1093076" y="1340953"/>
            <a:ext cx="10026869" cy="52026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2618E28-5EE4-F026-FE88-745E96E077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650878"/>
              </p:ext>
            </p:extLst>
          </p:nvPr>
        </p:nvGraphicFramePr>
        <p:xfrm>
          <a:off x="1214157" y="1340953"/>
          <a:ext cx="9503596" cy="4985094"/>
        </p:xfrm>
        <a:graphic>
          <a:graphicData uri="http://schemas.openxmlformats.org/drawingml/2006/table">
            <a:tbl>
              <a:tblPr firstRow="1" bandRow="1"/>
              <a:tblGrid>
                <a:gridCol w="7257949">
                  <a:extLst>
                    <a:ext uri="{9D8B030D-6E8A-4147-A177-3AD203B41FA5}">
                      <a16:colId xmlns:a16="http://schemas.microsoft.com/office/drawing/2014/main" val="3026621129"/>
                    </a:ext>
                  </a:extLst>
                </a:gridCol>
                <a:gridCol w="1533480">
                  <a:extLst>
                    <a:ext uri="{9D8B030D-6E8A-4147-A177-3AD203B41FA5}">
                      <a16:colId xmlns:a16="http://schemas.microsoft.com/office/drawing/2014/main" val="714871613"/>
                    </a:ext>
                  </a:extLst>
                </a:gridCol>
                <a:gridCol w="712167">
                  <a:extLst>
                    <a:ext uri="{9D8B030D-6E8A-4147-A177-3AD203B41FA5}">
                      <a16:colId xmlns:a16="http://schemas.microsoft.com/office/drawing/2014/main" val="4002162926"/>
                    </a:ext>
                  </a:extLst>
                </a:gridCol>
              </a:tblGrid>
              <a:tr h="516901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b="1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b="1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EP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4" marR="57764" marT="28882" marB="28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b="1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Obligatoire / optionnel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4" marR="57764" marT="28882" marB="28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b="1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ECTS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4" marR="57764" marT="28882" marB="28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27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456557"/>
                  </a:ext>
                </a:extLst>
              </a:tr>
              <a:tr h="1212412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UED1- Psychopathologie Approfondie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Responsable : 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Psychopathologie des processus névrotiques 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Psychopathologie des processus psychotiques </a:t>
                      </a:r>
                    </a:p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Psychopathologie des processus limite 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4" marR="57764" marT="28882" marB="28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Obligatoire</a:t>
                      </a:r>
                      <a:endParaRPr lang="fr-F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4" marR="57764" marT="28882" marB="28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4" marR="57764" marT="28882" marB="28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814803"/>
                  </a:ext>
                </a:extLst>
              </a:tr>
              <a:tr h="98060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UEE1- Evaluation clinique et méthodologie clinique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Responsable 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Evaluation clinique et démarche diagnostique 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Entretien et observation cliniques et écrits professionnels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4" marR="57764" marT="28882" marB="28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Obligatoire</a:t>
                      </a:r>
                      <a:endParaRPr lang="fr-F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4" marR="57764" marT="28882" marB="28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4" marR="57764" marT="28882" marB="28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053548"/>
                  </a:ext>
                </a:extLst>
              </a:tr>
              <a:tr h="1038293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UEF1- Positionnement professionnel 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Responsable 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 – Elaboration du positionnement professionnel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Ethique et Déontologie 1 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4" marR="57764" marT="28882" marB="28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Obligatoire</a:t>
                      </a:r>
                      <a:endParaRPr lang="fr-F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4" marR="57764" marT="28882" marB="28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4" marR="57764" marT="28882" marB="28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814741"/>
                  </a:ext>
                </a:extLst>
              </a:tr>
              <a:tr h="953626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UEG1- Options de Psychologie Clinique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Criminologie Clinique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Approche psychanalytique du groupe famille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4" marR="57764" marT="28882" marB="28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Optionnel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4" marR="57764" marT="28882" marB="28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4" marR="57764" marT="28882" marB="28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2375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66EEC48-BE1A-3F3A-6675-54349C4DC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21113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6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-391604" y="1769170"/>
            <a:ext cx="165607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240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CCD55CC-0323-D763-A2BC-0E63D5F31508}"/>
              </a:ext>
            </a:extLst>
          </p:cNvPr>
          <p:cNvSpPr txBox="1">
            <a:spLocks/>
          </p:cNvSpPr>
          <p:nvPr/>
        </p:nvSpPr>
        <p:spPr>
          <a:xfrm>
            <a:off x="1814679" y="314426"/>
            <a:ext cx="10026869" cy="12808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PRESENTATION DE LA MAQUETTE (3/4)</a:t>
            </a:r>
            <a:b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F6A943-9F82-3666-8DE6-D308DD49BAD6}"/>
              </a:ext>
            </a:extLst>
          </p:cNvPr>
          <p:cNvSpPr txBox="1">
            <a:spLocks/>
          </p:cNvSpPr>
          <p:nvPr/>
        </p:nvSpPr>
        <p:spPr>
          <a:xfrm>
            <a:off x="1093076" y="1198179"/>
            <a:ext cx="10026869" cy="52026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500" b="1" dirty="0">
                <a:solidFill>
                  <a:schemeClr val="accent1">
                    <a:lumMod val="75000"/>
                  </a:schemeClr>
                </a:solidFill>
              </a:rPr>
              <a:t>Semestre 2 : </a:t>
            </a:r>
          </a:p>
          <a:p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b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fr-FR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5B36B2E1-2F23-FBE0-7983-47A5122A7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269954"/>
              </p:ext>
            </p:extLst>
          </p:nvPr>
        </p:nvGraphicFramePr>
        <p:xfrm>
          <a:off x="1093076" y="1759926"/>
          <a:ext cx="10005848" cy="4700800"/>
        </p:xfrm>
        <a:graphic>
          <a:graphicData uri="http://schemas.openxmlformats.org/drawingml/2006/table">
            <a:tbl>
              <a:tblPr firstRow="1" bandRow="1"/>
              <a:tblGrid>
                <a:gridCol w="7634094">
                  <a:extLst>
                    <a:ext uri="{9D8B030D-6E8A-4147-A177-3AD203B41FA5}">
                      <a16:colId xmlns:a16="http://schemas.microsoft.com/office/drawing/2014/main" val="3889699164"/>
                    </a:ext>
                  </a:extLst>
                </a:gridCol>
                <a:gridCol w="1618228">
                  <a:extLst>
                    <a:ext uri="{9D8B030D-6E8A-4147-A177-3AD203B41FA5}">
                      <a16:colId xmlns:a16="http://schemas.microsoft.com/office/drawing/2014/main" val="3880862630"/>
                    </a:ext>
                  </a:extLst>
                </a:gridCol>
                <a:gridCol w="753526">
                  <a:extLst>
                    <a:ext uri="{9D8B030D-6E8A-4147-A177-3AD203B41FA5}">
                      <a16:colId xmlns:a16="http://schemas.microsoft.com/office/drawing/2014/main" val="37655929"/>
                    </a:ext>
                  </a:extLst>
                </a:gridCol>
              </a:tblGrid>
              <a:tr h="5602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EP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b="1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Obligatoire / optionnel</a:t>
                      </a:r>
                      <a:endParaRPr lang="fr-F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b="1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ECTS</a:t>
                      </a:r>
                      <a:endParaRPr lang="fr-F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27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047741"/>
                  </a:ext>
                </a:extLst>
              </a:tr>
              <a:tr h="15677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UEA2- Psychopathologie et Psychologie Clinique contemporaines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Responsable 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Psychopathologie contemporaine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Psychologie clinique contemporaine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 – Etudes de cas thématiques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Obligatoire</a:t>
                      </a:r>
                      <a:endParaRPr lang="fr-F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113238"/>
                  </a:ext>
                </a:extLst>
              </a:tr>
              <a:tr h="11894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UEB2- Recherche et pratiques du psychologue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Responsable </a:t>
                      </a:r>
                      <a:endParaRPr lang="fr-FR" sz="1600" dirty="0">
                        <a:effectLst/>
                        <a:highlight>
                          <a:srgbClr val="FFFF00"/>
                        </a:highligh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 – Séminaire de recherche 2 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Ethique et Déontologie 2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Obligatoire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733372"/>
                  </a:ext>
                </a:extLst>
              </a:tr>
              <a:tr h="122894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D1D6B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UEC2- Outils du psychologue et pratiques du psychologue</a:t>
                      </a:r>
                      <a:endParaRPr kumimoji="0" lang="fr-F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D1D6B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Responsable </a:t>
                      </a:r>
                      <a:endParaRPr kumimoji="0" lang="fr-F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Bilan Psychologique</a:t>
                      </a:r>
                      <a:endParaRPr kumimoji="0" lang="fr-F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 – Bilan Psychologique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TD – Entretien Clinique</a:t>
                      </a:r>
                      <a:endParaRPr lang="fr-FR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Obligatoire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235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FCCD55CC-0323-D763-A2BC-0E63D5F31508}"/>
              </a:ext>
            </a:extLst>
          </p:cNvPr>
          <p:cNvSpPr txBox="1">
            <a:spLocks/>
          </p:cNvSpPr>
          <p:nvPr/>
        </p:nvSpPr>
        <p:spPr>
          <a:xfrm>
            <a:off x="1814679" y="314426"/>
            <a:ext cx="10026869" cy="12808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PRESENTATION DE LA MAQUETTE (4/4)</a:t>
            </a:r>
            <a:b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fr-FR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6157A18A-C10A-AE5F-81A4-92E9D8362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046126"/>
              </p:ext>
            </p:extLst>
          </p:nvPr>
        </p:nvGraphicFramePr>
        <p:xfrm>
          <a:off x="1303283" y="1450428"/>
          <a:ext cx="10201330" cy="3474103"/>
        </p:xfrm>
        <a:graphic>
          <a:graphicData uri="http://schemas.openxmlformats.org/drawingml/2006/table">
            <a:tbl>
              <a:tblPr firstRow="1" bandRow="1"/>
              <a:tblGrid>
                <a:gridCol w="7787379">
                  <a:extLst>
                    <a:ext uri="{9D8B030D-6E8A-4147-A177-3AD203B41FA5}">
                      <a16:colId xmlns:a16="http://schemas.microsoft.com/office/drawing/2014/main" val="2566078274"/>
                    </a:ext>
                  </a:extLst>
                </a:gridCol>
                <a:gridCol w="1650215">
                  <a:extLst>
                    <a:ext uri="{9D8B030D-6E8A-4147-A177-3AD203B41FA5}">
                      <a16:colId xmlns:a16="http://schemas.microsoft.com/office/drawing/2014/main" val="3846199792"/>
                    </a:ext>
                  </a:extLst>
                </a:gridCol>
                <a:gridCol w="763736">
                  <a:extLst>
                    <a:ext uri="{9D8B030D-6E8A-4147-A177-3AD203B41FA5}">
                      <a16:colId xmlns:a16="http://schemas.microsoft.com/office/drawing/2014/main" val="1265580564"/>
                    </a:ext>
                  </a:extLst>
                </a:gridCol>
              </a:tblGrid>
              <a:tr h="77178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fr-FR" sz="1600" b="1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fr-FR" sz="1600" b="1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EP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1" marR="54231" marT="26818" marB="26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fr-FR" sz="1600" b="1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Obligatoire / optionnel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1" marR="54231" marT="26818" marB="26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fr-FR" sz="1600" b="1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ECTS</a:t>
                      </a:r>
                      <a:endParaRPr lang="fr-F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1" marR="54231" marT="26818" marB="26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27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6989"/>
                  </a:ext>
                </a:extLst>
              </a:tr>
              <a:tr h="1214675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UED2- Elaboration de stage et pratiques de terrain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Responsable 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 – Elaboration du positionnement professionnel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Stage obligatoire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1" marR="54231" marT="26818" marB="26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Obligatoire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1" marR="54231" marT="26818" marB="26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fr-FR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fr-F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1" marR="54231" marT="26818" marB="26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396591"/>
                  </a:ext>
                </a:extLst>
              </a:tr>
              <a:tr h="1487648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UEE2- Psychologie de la création et de la médiation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Responsable 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Psychologie de la création et de la médiation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 – Psychologie de la création et de la médiation 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1" marR="54231" marT="26818" marB="26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Obligatoire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1" marR="54231" marT="26818" marB="26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1" marR="54231" marT="26818" marB="26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572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409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0C8F3BE-225F-26CC-33EE-BE223548E744}"/>
              </a:ext>
            </a:extLst>
          </p:cNvPr>
          <p:cNvSpPr txBox="1"/>
          <p:nvPr/>
        </p:nvSpPr>
        <p:spPr>
          <a:xfrm>
            <a:off x="2212485" y="2344598"/>
            <a:ext cx="934871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sz="2000" b="1" dirty="0"/>
              <a:t>LES SEMESTRES NE SE COMPENSENT PAS ENTRE EUX</a:t>
            </a:r>
          </a:p>
          <a:p>
            <a:pPr marL="285750" indent="-285750">
              <a:buFontTx/>
              <a:buChar char="-"/>
            </a:pPr>
            <a:endParaRPr lang="fr-FR" sz="2000" b="1" dirty="0"/>
          </a:p>
          <a:p>
            <a:pPr marL="285750" indent="-285750">
              <a:buFontTx/>
              <a:buChar char="-"/>
            </a:pPr>
            <a:r>
              <a:rPr lang="fr-FR" sz="2000" b="1" dirty="0"/>
              <a:t>LES UE SE COMPENSENT AU SEIN DE CHAQUE SEMESTRE</a:t>
            </a:r>
          </a:p>
          <a:p>
            <a:pPr marL="285750" indent="-285750">
              <a:buFontTx/>
              <a:buChar char="-"/>
            </a:pPr>
            <a:endParaRPr lang="fr-FR" sz="2000" b="1" dirty="0"/>
          </a:p>
          <a:p>
            <a:pPr marL="285750" indent="-285750">
              <a:buFontTx/>
              <a:buChar char="-"/>
            </a:pPr>
            <a:r>
              <a:rPr lang="fr-FR" sz="2000" b="1" dirty="0">
                <a:solidFill>
                  <a:srgbClr val="FF0000"/>
                </a:solidFill>
              </a:rPr>
              <a:t>ATTENTION SI OBTENTION D’UNE NOTE INFÉRIEURE À 10 </a:t>
            </a:r>
            <a:r>
              <a:rPr lang="fr-FR" sz="2000" b="1" dirty="0"/>
              <a:t>AU MÉMOIRE INTERMÉDIAIRE ET AU MÉMOIRE D’ÉLABORATION DU POSITIONNEMENT CLINIQUE, IL N’Y A PAS DE VALIDATION DU SEMESTRE ET DONC DE L’ANNÉE</a:t>
            </a:r>
          </a:p>
          <a:p>
            <a:endParaRPr lang="fr-FR" sz="2000" b="1" dirty="0"/>
          </a:p>
          <a:p>
            <a:pPr marL="285750" indent="-285750">
              <a:buFontTx/>
              <a:buChar char="-"/>
            </a:pPr>
            <a:r>
              <a:rPr lang="fr-FR" sz="2000" b="1" dirty="0"/>
              <a:t>IL Y A UNE SECONDE SESSION POUR TOUTES LES UE</a:t>
            </a:r>
          </a:p>
          <a:p>
            <a:pPr marL="285750" indent="-285750">
              <a:buFontTx/>
              <a:buChar char="-"/>
            </a:pPr>
            <a:endParaRPr lang="fr-FR" sz="2000" b="1" dirty="0"/>
          </a:p>
          <a:p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0901474-791F-4236-94EC-FA0A116513C8}"/>
              </a:ext>
            </a:extLst>
          </p:cNvPr>
          <p:cNvSpPr txBox="1">
            <a:spLocks/>
          </p:cNvSpPr>
          <p:nvPr/>
        </p:nvSpPr>
        <p:spPr>
          <a:xfrm>
            <a:off x="1814679" y="314426"/>
            <a:ext cx="10026869" cy="12808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MODALITES DE CONTRÔLE </a:t>
            </a:r>
          </a:p>
          <a:p>
            <a:pPr algn="ctr"/>
            <a:r>
              <a:rPr lang="fr-FR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DES CONNAISSANCES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57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2BB064CB-D1F8-A25C-54E7-3F5B59E4AD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7999884"/>
              </p:ext>
            </p:extLst>
          </p:nvPr>
        </p:nvGraphicFramePr>
        <p:xfrm>
          <a:off x="2988860" y="709684"/>
          <a:ext cx="7997588" cy="5554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4829059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Violet 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6738</TotalTime>
  <Words>2631</Words>
  <Application>Microsoft Macintosh PowerPoint</Application>
  <PresentationFormat>Grand écran</PresentationFormat>
  <Paragraphs>332</Paragraphs>
  <Slides>33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1" baseType="lpstr">
      <vt:lpstr>Arial</vt:lpstr>
      <vt:lpstr>Arial</vt:lpstr>
      <vt:lpstr>Calibri</vt:lpstr>
      <vt:lpstr>Century Gothic</vt:lpstr>
      <vt:lpstr>Times New Roman</vt:lpstr>
      <vt:lpstr>Wingdings</vt:lpstr>
      <vt:lpstr>Wingdings 3</vt:lpstr>
      <vt:lpstr>Brin</vt:lpstr>
      <vt:lpstr>Présentation  Master 1 - mention PPCP</vt:lpstr>
      <vt:lpstr> Responsable de la Mention : F.-D. CAMPS Francois-David.Camps@univ-lyon2.fr    Responsable pédagogique : B. SMANIOTTO Barbara.Smaniotto@univ-lyon2.fr   Responsable universitaire des stages : A.-L. DEMARCHI anne-lyse.demarchi@univ-lyon2.fr   Secrétariat de scolarité : R. COLOMB rita.colomb@univ-lyon2.fr  Institut de Psychologie – Scolarité Master 1 5 Avenue Pierre Mendès-France, 69676 Bron Cedex Tel : 0478772448 – Fax : 0478772369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Pensez à consulter régulièrement toutes les informations en ligne !  </vt:lpstr>
      <vt:lpstr> Inscriptions Pédagogiques en ligne I.P. Web Pour le 1er semestre</vt:lpstr>
      <vt:lpstr>POUR LES ETUDIANT.ES DOUBLANT.ES</vt:lpstr>
      <vt:lpstr>Présentation PowerPoint</vt:lpstr>
      <vt:lpstr>Présentation PowerPoint</vt:lpstr>
      <vt:lpstr>RAPPEL :  L’INSCRIPTION PEDAGOGIQUE EST OBLIGATOIRE</vt:lpstr>
      <vt:lpstr>CONTRAT PEDAGOGIQUE</vt:lpstr>
      <vt:lpstr>STAGE (1/3)</vt:lpstr>
      <vt:lpstr>STAGE (2/3)</vt:lpstr>
      <vt:lpstr>STAGE (3/3)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Master 1 mention PPCP.</dc:title>
  <dc:creator>Eric Jacquet</dc:creator>
  <cp:lastModifiedBy>françois camps</cp:lastModifiedBy>
  <cp:revision>90</cp:revision>
  <cp:lastPrinted>2017-09-04T10:16:42Z</cp:lastPrinted>
  <dcterms:created xsi:type="dcterms:W3CDTF">2016-09-01T09:14:45Z</dcterms:created>
  <dcterms:modified xsi:type="dcterms:W3CDTF">2023-09-05T09:21:22Z</dcterms:modified>
</cp:coreProperties>
</file>