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284" r:id="rId3"/>
    <p:sldId id="272" r:id="rId4"/>
    <p:sldId id="261" r:id="rId5"/>
    <p:sldId id="262" r:id="rId6"/>
    <p:sldId id="285" r:id="rId7"/>
    <p:sldId id="265" r:id="rId8"/>
    <p:sldId id="286" r:id="rId9"/>
    <p:sldId id="287" r:id="rId10"/>
    <p:sldId id="270" r:id="rId11"/>
    <p:sldId id="290" r:id="rId12"/>
    <p:sldId id="264" r:id="rId13"/>
    <p:sldId id="291" r:id="rId14"/>
    <p:sldId id="300" r:id="rId15"/>
    <p:sldId id="274" r:id="rId16"/>
    <p:sldId id="292" r:id="rId17"/>
    <p:sldId id="293" r:id="rId18"/>
    <p:sldId id="294" r:id="rId19"/>
    <p:sldId id="283" r:id="rId20"/>
    <p:sldId id="280" r:id="rId21"/>
    <p:sldId id="279" r:id="rId22"/>
    <p:sldId id="278" r:id="rId23"/>
    <p:sldId id="275" r:id="rId24"/>
    <p:sldId id="307" r:id="rId25"/>
    <p:sldId id="257" r:id="rId26"/>
    <p:sldId id="301" r:id="rId27"/>
    <p:sldId id="30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8"/>
    <p:restoredTop sz="94452"/>
  </p:normalViewPr>
  <p:slideViewPr>
    <p:cSldViewPr snapToGrid="0" snapToObjects="1">
      <p:cViewPr varScale="1">
        <p:scale>
          <a:sx n="82" d="100"/>
          <a:sy n="82" d="100"/>
        </p:scale>
        <p:origin x="50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37C27A-1617-2746-88F6-328667FC517C}" type="doc">
      <dgm:prSet loTypeId="urn:microsoft.com/office/officeart/2005/8/layout/bProcess4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D0919E2-F345-7E4F-88EB-671DC2716265}">
      <dgm:prSet/>
      <dgm:spPr/>
      <dgm:t>
        <a:bodyPr/>
        <a:lstStyle/>
        <a:p>
          <a:r>
            <a:rPr lang="fr-FR" dirty="0"/>
            <a:t>Un master à la fois professionnalisant et orienté vers la recherche</a:t>
          </a:r>
        </a:p>
      </dgm:t>
    </dgm:pt>
    <dgm:pt modelId="{2BDC8EC0-3967-6B4A-8B97-4505669970BD}" type="parTrans" cxnId="{453CE563-59B5-DC4F-B8DC-D9A1105377FB}">
      <dgm:prSet/>
      <dgm:spPr/>
      <dgm:t>
        <a:bodyPr/>
        <a:lstStyle/>
        <a:p>
          <a:endParaRPr lang="fr-FR"/>
        </a:p>
      </dgm:t>
    </dgm:pt>
    <dgm:pt modelId="{77914CE5-8F63-9343-BC8F-A406D4DA9441}" type="sibTrans" cxnId="{453CE563-59B5-DC4F-B8DC-D9A1105377FB}">
      <dgm:prSet/>
      <dgm:spPr/>
      <dgm:t>
        <a:bodyPr/>
        <a:lstStyle/>
        <a:p>
          <a:endParaRPr lang="fr-FR"/>
        </a:p>
      </dgm:t>
    </dgm:pt>
    <dgm:pt modelId="{DA718292-80DB-4B46-8D4D-8C30CBB5A498}">
      <dgm:prSet/>
      <dgm:spPr/>
      <dgm:t>
        <a:bodyPr/>
        <a:lstStyle/>
        <a:p>
          <a:r>
            <a:rPr lang="fr-FR" dirty="0"/>
            <a:t>Un enseignement résolument généraliste, à la fois théorique, scientifique et professionnalisant. </a:t>
          </a:r>
        </a:p>
      </dgm:t>
    </dgm:pt>
    <dgm:pt modelId="{56D1D0BA-54B8-AB44-9E70-A3029C878144}" type="parTrans" cxnId="{17D563DD-C657-7045-A399-FC8FFDE27E61}">
      <dgm:prSet/>
      <dgm:spPr/>
      <dgm:t>
        <a:bodyPr/>
        <a:lstStyle/>
        <a:p>
          <a:endParaRPr lang="fr-FR"/>
        </a:p>
      </dgm:t>
    </dgm:pt>
    <dgm:pt modelId="{F1B4884C-3FF8-6F44-933C-0BF890244CA5}" type="sibTrans" cxnId="{17D563DD-C657-7045-A399-FC8FFDE27E61}">
      <dgm:prSet/>
      <dgm:spPr/>
      <dgm:t>
        <a:bodyPr/>
        <a:lstStyle/>
        <a:p>
          <a:endParaRPr lang="fr-FR"/>
        </a:p>
      </dgm:t>
    </dgm:pt>
    <dgm:pt modelId="{D75410D1-D6C3-FE41-A2AF-CB2ECB8CC5B5}">
      <dgm:prSet/>
      <dgm:spPr/>
      <dgm:t>
        <a:bodyPr/>
        <a:lstStyle/>
        <a:p>
          <a:r>
            <a:rPr lang="fr-FR" dirty="0"/>
            <a:t>Un enseignement qui fournit des outils professionnels</a:t>
          </a:r>
        </a:p>
      </dgm:t>
    </dgm:pt>
    <dgm:pt modelId="{D25ED2F0-D064-1440-A819-01C681BCFDA6}" type="parTrans" cxnId="{9CA6E748-713E-064E-B32E-EEB771C7D19C}">
      <dgm:prSet/>
      <dgm:spPr/>
      <dgm:t>
        <a:bodyPr/>
        <a:lstStyle/>
        <a:p>
          <a:endParaRPr lang="fr-FR"/>
        </a:p>
      </dgm:t>
    </dgm:pt>
    <dgm:pt modelId="{B820E259-F837-964B-B254-99CA93621F06}" type="sibTrans" cxnId="{9CA6E748-713E-064E-B32E-EEB771C7D19C}">
      <dgm:prSet/>
      <dgm:spPr/>
      <dgm:t>
        <a:bodyPr/>
        <a:lstStyle/>
        <a:p>
          <a:endParaRPr lang="fr-FR"/>
        </a:p>
      </dgm:t>
    </dgm:pt>
    <dgm:pt modelId="{94CB1710-40E1-F54E-83B4-BD7A0B6B0E31}">
      <dgm:prSet/>
      <dgm:spPr/>
      <dgm:t>
        <a:bodyPr/>
        <a:lstStyle/>
        <a:p>
          <a:r>
            <a:rPr lang="fr-FR" dirty="0"/>
            <a:t>Un master organisé autour des expériences de stages qui irriguent la formation</a:t>
          </a:r>
        </a:p>
      </dgm:t>
    </dgm:pt>
    <dgm:pt modelId="{7DEF0D29-3C4F-9C4A-8CC5-9A7898EC3234}" type="parTrans" cxnId="{3E17671C-2C9B-B04C-A20C-F3A8D28220B7}">
      <dgm:prSet/>
      <dgm:spPr/>
      <dgm:t>
        <a:bodyPr/>
        <a:lstStyle/>
        <a:p>
          <a:endParaRPr lang="fr-FR"/>
        </a:p>
      </dgm:t>
    </dgm:pt>
    <dgm:pt modelId="{2AB61E4F-908C-074B-B746-BEAA3EB1A736}" type="sibTrans" cxnId="{3E17671C-2C9B-B04C-A20C-F3A8D28220B7}">
      <dgm:prSet/>
      <dgm:spPr/>
      <dgm:t>
        <a:bodyPr/>
        <a:lstStyle/>
        <a:p>
          <a:endParaRPr lang="fr-FR"/>
        </a:p>
      </dgm:t>
    </dgm:pt>
    <dgm:pt modelId="{E0174F63-7FE1-AB40-B3D1-D7CF9A49AA77}">
      <dgm:prSet/>
      <dgm:spPr/>
      <dgm:t>
        <a:bodyPr/>
        <a:lstStyle/>
        <a:p>
          <a:r>
            <a:rPr lang="fr-FR" dirty="0"/>
            <a:t>Des enseignements donnés par des universitaires et des praticiens de terrain</a:t>
          </a:r>
        </a:p>
      </dgm:t>
    </dgm:pt>
    <dgm:pt modelId="{8C2229FD-AFC1-B045-934E-49D79C52914C}" type="parTrans" cxnId="{E6AC1E8E-0DB1-3B4E-8B47-DCF2E758802F}">
      <dgm:prSet/>
      <dgm:spPr/>
      <dgm:t>
        <a:bodyPr/>
        <a:lstStyle/>
        <a:p>
          <a:endParaRPr lang="fr-FR"/>
        </a:p>
      </dgm:t>
    </dgm:pt>
    <dgm:pt modelId="{66E9DA53-2A40-9842-86AC-19CA0EA3BE17}" type="sibTrans" cxnId="{E6AC1E8E-0DB1-3B4E-8B47-DCF2E758802F}">
      <dgm:prSet/>
      <dgm:spPr/>
      <dgm:t>
        <a:bodyPr/>
        <a:lstStyle/>
        <a:p>
          <a:endParaRPr lang="fr-FR"/>
        </a:p>
      </dgm:t>
    </dgm:pt>
    <dgm:pt modelId="{D042E35D-1603-DB4F-B584-53B92ABD45F1}">
      <dgm:prSet/>
      <dgm:spPr/>
      <dgm:t>
        <a:bodyPr/>
        <a:lstStyle/>
        <a:p>
          <a:r>
            <a:rPr lang="fr-FR"/>
            <a:t>Des espaces d’élaborations de la pratique et du positionnement professionnel</a:t>
          </a:r>
        </a:p>
      </dgm:t>
    </dgm:pt>
    <dgm:pt modelId="{92A5EC9B-1108-5B4F-B4C3-385789403389}" type="parTrans" cxnId="{B9668502-A4DE-B54A-87BE-006A6F47BD68}">
      <dgm:prSet/>
      <dgm:spPr/>
      <dgm:t>
        <a:bodyPr/>
        <a:lstStyle/>
        <a:p>
          <a:endParaRPr lang="fr-FR"/>
        </a:p>
      </dgm:t>
    </dgm:pt>
    <dgm:pt modelId="{2277DE60-FDD7-C548-AB3B-79A56844A757}" type="sibTrans" cxnId="{B9668502-A4DE-B54A-87BE-006A6F47BD68}">
      <dgm:prSet/>
      <dgm:spPr/>
      <dgm:t>
        <a:bodyPr/>
        <a:lstStyle/>
        <a:p>
          <a:endParaRPr lang="fr-FR"/>
        </a:p>
      </dgm:t>
    </dgm:pt>
    <dgm:pt modelId="{90BA59A6-4AE6-7B43-BC8B-307C2D1E65AC}">
      <dgm:prSet/>
      <dgm:spPr/>
      <dgm:t>
        <a:bodyPr/>
        <a:lstStyle/>
        <a:p>
          <a:r>
            <a:rPr lang="fr-FR" dirty="0"/>
            <a:t>Des enseignements en appui sur les recherches actuelles du Centre de Recherche en Psychopathologie et Psychologie Clinique (CRPPC)</a:t>
          </a:r>
        </a:p>
      </dgm:t>
    </dgm:pt>
    <dgm:pt modelId="{5D48FB34-5432-6C45-939F-06178FCBCAB1}" type="parTrans" cxnId="{968D211F-9D92-4F40-8F25-AD8FAD0688C2}">
      <dgm:prSet/>
      <dgm:spPr/>
      <dgm:t>
        <a:bodyPr/>
        <a:lstStyle/>
        <a:p>
          <a:endParaRPr lang="fr-FR"/>
        </a:p>
      </dgm:t>
    </dgm:pt>
    <dgm:pt modelId="{B1A2A3F9-514B-834C-A60E-4C84D81EC229}" type="sibTrans" cxnId="{968D211F-9D92-4F40-8F25-AD8FAD0688C2}">
      <dgm:prSet/>
      <dgm:spPr/>
      <dgm:t>
        <a:bodyPr/>
        <a:lstStyle/>
        <a:p>
          <a:endParaRPr lang="fr-FR"/>
        </a:p>
      </dgm:t>
    </dgm:pt>
    <dgm:pt modelId="{BC98FD03-CDAA-7944-8257-49E03E994BFD}" type="pres">
      <dgm:prSet presAssocID="{DD37C27A-1617-2746-88F6-328667FC517C}" presName="Name0" presStyleCnt="0">
        <dgm:presLayoutVars>
          <dgm:dir/>
          <dgm:resizeHandles/>
        </dgm:presLayoutVars>
      </dgm:prSet>
      <dgm:spPr/>
    </dgm:pt>
    <dgm:pt modelId="{8BD9E667-4745-5444-AEF7-A031EB7730F5}" type="pres">
      <dgm:prSet presAssocID="{6D0919E2-F345-7E4F-88EB-671DC2716265}" presName="compNode" presStyleCnt="0"/>
      <dgm:spPr/>
    </dgm:pt>
    <dgm:pt modelId="{EA1DAE8F-7BE9-1341-A980-09E86F66900D}" type="pres">
      <dgm:prSet presAssocID="{6D0919E2-F345-7E4F-88EB-671DC2716265}" presName="dummyConnPt" presStyleCnt="0"/>
      <dgm:spPr/>
    </dgm:pt>
    <dgm:pt modelId="{81D412DF-8EE0-F640-9A7C-DA8F4BD68271}" type="pres">
      <dgm:prSet presAssocID="{6D0919E2-F345-7E4F-88EB-671DC2716265}" presName="node" presStyleLbl="node1" presStyleIdx="0" presStyleCnt="7">
        <dgm:presLayoutVars>
          <dgm:bulletEnabled val="1"/>
        </dgm:presLayoutVars>
      </dgm:prSet>
      <dgm:spPr/>
    </dgm:pt>
    <dgm:pt modelId="{266767F7-B14B-9449-997C-B43C5D2C6769}" type="pres">
      <dgm:prSet presAssocID="{77914CE5-8F63-9343-BC8F-A406D4DA9441}" presName="sibTrans" presStyleLbl="bgSibTrans2D1" presStyleIdx="0" presStyleCnt="6"/>
      <dgm:spPr/>
    </dgm:pt>
    <dgm:pt modelId="{1CAB9B06-0676-1848-8749-AEF5EB2A8719}" type="pres">
      <dgm:prSet presAssocID="{DA718292-80DB-4B46-8D4D-8C30CBB5A498}" presName="compNode" presStyleCnt="0"/>
      <dgm:spPr/>
    </dgm:pt>
    <dgm:pt modelId="{CD14877D-1D6C-0342-BCFE-A28597385C37}" type="pres">
      <dgm:prSet presAssocID="{DA718292-80DB-4B46-8D4D-8C30CBB5A498}" presName="dummyConnPt" presStyleCnt="0"/>
      <dgm:spPr/>
    </dgm:pt>
    <dgm:pt modelId="{AEA91E23-9464-C441-9AF8-12AEC671267F}" type="pres">
      <dgm:prSet presAssocID="{DA718292-80DB-4B46-8D4D-8C30CBB5A498}" presName="node" presStyleLbl="node1" presStyleIdx="1" presStyleCnt="7">
        <dgm:presLayoutVars>
          <dgm:bulletEnabled val="1"/>
        </dgm:presLayoutVars>
      </dgm:prSet>
      <dgm:spPr/>
    </dgm:pt>
    <dgm:pt modelId="{77B8956B-92CD-4B44-AFF6-954AD5A06C6B}" type="pres">
      <dgm:prSet presAssocID="{F1B4884C-3FF8-6F44-933C-0BF890244CA5}" presName="sibTrans" presStyleLbl="bgSibTrans2D1" presStyleIdx="1" presStyleCnt="6"/>
      <dgm:spPr/>
    </dgm:pt>
    <dgm:pt modelId="{6B065D5A-DA79-3648-8CBA-4165D0FBB77E}" type="pres">
      <dgm:prSet presAssocID="{D75410D1-D6C3-FE41-A2AF-CB2ECB8CC5B5}" presName="compNode" presStyleCnt="0"/>
      <dgm:spPr/>
    </dgm:pt>
    <dgm:pt modelId="{D53CD39B-3A09-054C-9F3F-A2FC712BE6C0}" type="pres">
      <dgm:prSet presAssocID="{D75410D1-D6C3-FE41-A2AF-CB2ECB8CC5B5}" presName="dummyConnPt" presStyleCnt="0"/>
      <dgm:spPr/>
    </dgm:pt>
    <dgm:pt modelId="{E097F4E7-3A36-BA4B-B493-7110A57BFEA4}" type="pres">
      <dgm:prSet presAssocID="{D75410D1-D6C3-FE41-A2AF-CB2ECB8CC5B5}" presName="node" presStyleLbl="node1" presStyleIdx="2" presStyleCnt="7">
        <dgm:presLayoutVars>
          <dgm:bulletEnabled val="1"/>
        </dgm:presLayoutVars>
      </dgm:prSet>
      <dgm:spPr/>
    </dgm:pt>
    <dgm:pt modelId="{E63867CA-0E8C-9B44-A4B6-149E758A7E76}" type="pres">
      <dgm:prSet presAssocID="{B820E259-F837-964B-B254-99CA93621F06}" presName="sibTrans" presStyleLbl="bgSibTrans2D1" presStyleIdx="2" presStyleCnt="6"/>
      <dgm:spPr/>
    </dgm:pt>
    <dgm:pt modelId="{987F830C-0202-A94F-97CC-C36BFBBF6AA9}" type="pres">
      <dgm:prSet presAssocID="{94CB1710-40E1-F54E-83B4-BD7A0B6B0E31}" presName="compNode" presStyleCnt="0"/>
      <dgm:spPr/>
    </dgm:pt>
    <dgm:pt modelId="{E94E7C7C-E115-7E43-853E-30BE7B7111A8}" type="pres">
      <dgm:prSet presAssocID="{94CB1710-40E1-F54E-83B4-BD7A0B6B0E31}" presName="dummyConnPt" presStyleCnt="0"/>
      <dgm:spPr/>
    </dgm:pt>
    <dgm:pt modelId="{7DE228DC-90EF-D543-A2F4-38A9C6C58812}" type="pres">
      <dgm:prSet presAssocID="{94CB1710-40E1-F54E-83B4-BD7A0B6B0E31}" presName="node" presStyleLbl="node1" presStyleIdx="3" presStyleCnt="7">
        <dgm:presLayoutVars>
          <dgm:bulletEnabled val="1"/>
        </dgm:presLayoutVars>
      </dgm:prSet>
      <dgm:spPr/>
    </dgm:pt>
    <dgm:pt modelId="{C532DC5B-8DD1-B042-A344-AB237F5D5582}" type="pres">
      <dgm:prSet presAssocID="{2AB61E4F-908C-074B-B746-BEAA3EB1A736}" presName="sibTrans" presStyleLbl="bgSibTrans2D1" presStyleIdx="3" presStyleCnt="6"/>
      <dgm:spPr/>
    </dgm:pt>
    <dgm:pt modelId="{8A5121E1-B564-6E40-88B1-A63A0772C597}" type="pres">
      <dgm:prSet presAssocID="{E0174F63-7FE1-AB40-B3D1-D7CF9A49AA77}" presName="compNode" presStyleCnt="0"/>
      <dgm:spPr/>
    </dgm:pt>
    <dgm:pt modelId="{9C241EBF-7FC2-BC4D-986C-3D24BCC144E2}" type="pres">
      <dgm:prSet presAssocID="{E0174F63-7FE1-AB40-B3D1-D7CF9A49AA77}" presName="dummyConnPt" presStyleCnt="0"/>
      <dgm:spPr/>
    </dgm:pt>
    <dgm:pt modelId="{6EFAC8D8-4331-ED41-9991-40F12FD447A1}" type="pres">
      <dgm:prSet presAssocID="{E0174F63-7FE1-AB40-B3D1-D7CF9A49AA77}" presName="node" presStyleLbl="node1" presStyleIdx="4" presStyleCnt="7">
        <dgm:presLayoutVars>
          <dgm:bulletEnabled val="1"/>
        </dgm:presLayoutVars>
      </dgm:prSet>
      <dgm:spPr/>
    </dgm:pt>
    <dgm:pt modelId="{CABAC5D9-26E0-9F43-AAB7-E7213EBA7932}" type="pres">
      <dgm:prSet presAssocID="{66E9DA53-2A40-9842-86AC-19CA0EA3BE17}" presName="sibTrans" presStyleLbl="bgSibTrans2D1" presStyleIdx="4" presStyleCnt="6"/>
      <dgm:spPr/>
    </dgm:pt>
    <dgm:pt modelId="{5140FD3D-5B06-0A4E-B7DE-6C20EFF232A9}" type="pres">
      <dgm:prSet presAssocID="{D042E35D-1603-DB4F-B584-53B92ABD45F1}" presName="compNode" presStyleCnt="0"/>
      <dgm:spPr/>
    </dgm:pt>
    <dgm:pt modelId="{74211382-C8A0-4F46-A80A-51942D8136BB}" type="pres">
      <dgm:prSet presAssocID="{D042E35D-1603-DB4F-B584-53B92ABD45F1}" presName="dummyConnPt" presStyleCnt="0"/>
      <dgm:spPr/>
    </dgm:pt>
    <dgm:pt modelId="{6F4837AE-AD11-DC40-B655-98B8F8C51AF6}" type="pres">
      <dgm:prSet presAssocID="{D042E35D-1603-DB4F-B584-53B92ABD45F1}" presName="node" presStyleLbl="node1" presStyleIdx="5" presStyleCnt="7">
        <dgm:presLayoutVars>
          <dgm:bulletEnabled val="1"/>
        </dgm:presLayoutVars>
      </dgm:prSet>
      <dgm:spPr/>
    </dgm:pt>
    <dgm:pt modelId="{C68AE653-B648-C142-981D-8D4DD8A6B161}" type="pres">
      <dgm:prSet presAssocID="{2277DE60-FDD7-C548-AB3B-79A56844A757}" presName="sibTrans" presStyleLbl="bgSibTrans2D1" presStyleIdx="5" presStyleCnt="6"/>
      <dgm:spPr/>
    </dgm:pt>
    <dgm:pt modelId="{62C10A1B-F1F0-A946-B947-C60120D670D2}" type="pres">
      <dgm:prSet presAssocID="{90BA59A6-4AE6-7B43-BC8B-307C2D1E65AC}" presName="compNode" presStyleCnt="0"/>
      <dgm:spPr/>
    </dgm:pt>
    <dgm:pt modelId="{4466AECA-193C-4348-8F6A-1422427EDF53}" type="pres">
      <dgm:prSet presAssocID="{90BA59A6-4AE6-7B43-BC8B-307C2D1E65AC}" presName="dummyConnPt" presStyleCnt="0"/>
      <dgm:spPr/>
    </dgm:pt>
    <dgm:pt modelId="{83C303FD-70B3-4A4E-B251-97FF46E7F1AF}" type="pres">
      <dgm:prSet presAssocID="{90BA59A6-4AE6-7B43-BC8B-307C2D1E65AC}" presName="node" presStyleLbl="node1" presStyleIdx="6" presStyleCnt="7">
        <dgm:presLayoutVars>
          <dgm:bulletEnabled val="1"/>
        </dgm:presLayoutVars>
      </dgm:prSet>
      <dgm:spPr/>
    </dgm:pt>
  </dgm:ptLst>
  <dgm:cxnLst>
    <dgm:cxn modelId="{B9668502-A4DE-B54A-87BE-006A6F47BD68}" srcId="{DD37C27A-1617-2746-88F6-328667FC517C}" destId="{D042E35D-1603-DB4F-B584-53B92ABD45F1}" srcOrd="5" destOrd="0" parTransId="{92A5EC9B-1108-5B4F-B4C3-385789403389}" sibTransId="{2277DE60-FDD7-C548-AB3B-79A56844A757}"/>
    <dgm:cxn modelId="{D3EE120F-F1C1-F94D-B064-4AA50EAF1234}" type="presOf" srcId="{66E9DA53-2A40-9842-86AC-19CA0EA3BE17}" destId="{CABAC5D9-26E0-9F43-AAB7-E7213EBA7932}" srcOrd="0" destOrd="0" presId="urn:microsoft.com/office/officeart/2005/8/layout/bProcess4"/>
    <dgm:cxn modelId="{3E17671C-2C9B-B04C-A20C-F3A8D28220B7}" srcId="{DD37C27A-1617-2746-88F6-328667FC517C}" destId="{94CB1710-40E1-F54E-83B4-BD7A0B6B0E31}" srcOrd="3" destOrd="0" parTransId="{7DEF0D29-3C4F-9C4A-8CC5-9A7898EC3234}" sibTransId="{2AB61E4F-908C-074B-B746-BEAA3EB1A736}"/>
    <dgm:cxn modelId="{968D211F-9D92-4F40-8F25-AD8FAD0688C2}" srcId="{DD37C27A-1617-2746-88F6-328667FC517C}" destId="{90BA59A6-4AE6-7B43-BC8B-307C2D1E65AC}" srcOrd="6" destOrd="0" parTransId="{5D48FB34-5432-6C45-939F-06178FCBCAB1}" sibTransId="{B1A2A3F9-514B-834C-A60E-4C84D81EC229}"/>
    <dgm:cxn modelId="{453CE563-59B5-DC4F-B8DC-D9A1105377FB}" srcId="{DD37C27A-1617-2746-88F6-328667FC517C}" destId="{6D0919E2-F345-7E4F-88EB-671DC2716265}" srcOrd="0" destOrd="0" parTransId="{2BDC8EC0-3967-6B4A-8B97-4505669970BD}" sibTransId="{77914CE5-8F63-9343-BC8F-A406D4DA9441}"/>
    <dgm:cxn modelId="{1E12CC66-38A4-F04B-BBB8-67BA827A4205}" type="presOf" srcId="{F1B4884C-3FF8-6F44-933C-0BF890244CA5}" destId="{77B8956B-92CD-4B44-AFF6-954AD5A06C6B}" srcOrd="0" destOrd="0" presId="urn:microsoft.com/office/officeart/2005/8/layout/bProcess4"/>
    <dgm:cxn modelId="{70BF4648-1D95-AA48-9CA3-E771A8502C6A}" type="presOf" srcId="{6D0919E2-F345-7E4F-88EB-671DC2716265}" destId="{81D412DF-8EE0-F640-9A7C-DA8F4BD68271}" srcOrd="0" destOrd="0" presId="urn:microsoft.com/office/officeart/2005/8/layout/bProcess4"/>
    <dgm:cxn modelId="{9CA6E748-713E-064E-B32E-EEB771C7D19C}" srcId="{DD37C27A-1617-2746-88F6-328667FC517C}" destId="{D75410D1-D6C3-FE41-A2AF-CB2ECB8CC5B5}" srcOrd="2" destOrd="0" parTransId="{D25ED2F0-D064-1440-A819-01C681BCFDA6}" sibTransId="{B820E259-F837-964B-B254-99CA93621F06}"/>
    <dgm:cxn modelId="{E69A5269-EADF-554F-9F90-7121ADB7425C}" type="presOf" srcId="{77914CE5-8F63-9343-BC8F-A406D4DA9441}" destId="{266767F7-B14B-9449-997C-B43C5D2C6769}" srcOrd="0" destOrd="0" presId="urn:microsoft.com/office/officeart/2005/8/layout/bProcess4"/>
    <dgm:cxn modelId="{68021E6B-0798-FD4E-BD2B-B3F921F7B4E3}" type="presOf" srcId="{94CB1710-40E1-F54E-83B4-BD7A0B6B0E31}" destId="{7DE228DC-90EF-D543-A2F4-38A9C6C58812}" srcOrd="0" destOrd="0" presId="urn:microsoft.com/office/officeart/2005/8/layout/bProcess4"/>
    <dgm:cxn modelId="{D4461680-8384-394C-9ABF-85E4926D2E68}" type="presOf" srcId="{B820E259-F837-964B-B254-99CA93621F06}" destId="{E63867CA-0E8C-9B44-A4B6-149E758A7E76}" srcOrd="0" destOrd="0" presId="urn:microsoft.com/office/officeart/2005/8/layout/bProcess4"/>
    <dgm:cxn modelId="{0F45BA8C-FCD7-1140-8EDE-812EE0C9F35B}" type="presOf" srcId="{2277DE60-FDD7-C548-AB3B-79A56844A757}" destId="{C68AE653-B648-C142-981D-8D4DD8A6B161}" srcOrd="0" destOrd="0" presId="urn:microsoft.com/office/officeart/2005/8/layout/bProcess4"/>
    <dgm:cxn modelId="{E6AC1E8E-0DB1-3B4E-8B47-DCF2E758802F}" srcId="{DD37C27A-1617-2746-88F6-328667FC517C}" destId="{E0174F63-7FE1-AB40-B3D1-D7CF9A49AA77}" srcOrd="4" destOrd="0" parTransId="{8C2229FD-AFC1-B045-934E-49D79C52914C}" sibTransId="{66E9DA53-2A40-9842-86AC-19CA0EA3BE17}"/>
    <dgm:cxn modelId="{49373493-9634-6744-9FC4-2D0A2EFDB702}" type="presOf" srcId="{90BA59A6-4AE6-7B43-BC8B-307C2D1E65AC}" destId="{83C303FD-70B3-4A4E-B251-97FF46E7F1AF}" srcOrd="0" destOrd="0" presId="urn:microsoft.com/office/officeart/2005/8/layout/bProcess4"/>
    <dgm:cxn modelId="{61D720C4-E7FA-064F-8B68-D8F80F4845B6}" type="presOf" srcId="{DA718292-80DB-4B46-8D4D-8C30CBB5A498}" destId="{AEA91E23-9464-C441-9AF8-12AEC671267F}" srcOrd="0" destOrd="0" presId="urn:microsoft.com/office/officeart/2005/8/layout/bProcess4"/>
    <dgm:cxn modelId="{60B9B0C7-9033-2749-9D13-E1B68F546B76}" type="presOf" srcId="{2AB61E4F-908C-074B-B746-BEAA3EB1A736}" destId="{C532DC5B-8DD1-B042-A344-AB237F5D5582}" srcOrd="0" destOrd="0" presId="urn:microsoft.com/office/officeart/2005/8/layout/bProcess4"/>
    <dgm:cxn modelId="{3DC938C8-4A09-074E-A770-250AF4D234E0}" type="presOf" srcId="{D042E35D-1603-DB4F-B584-53B92ABD45F1}" destId="{6F4837AE-AD11-DC40-B655-98B8F8C51AF6}" srcOrd="0" destOrd="0" presId="urn:microsoft.com/office/officeart/2005/8/layout/bProcess4"/>
    <dgm:cxn modelId="{E60FB2CB-482A-5549-B906-F7E461BDE3D0}" type="presOf" srcId="{E0174F63-7FE1-AB40-B3D1-D7CF9A49AA77}" destId="{6EFAC8D8-4331-ED41-9991-40F12FD447A1}" srcOrd="0" destOrd="0" presId="urn:microsoft.com/office/officeart/2005/8/layout/bProcess4"/>
    <dgm:cxn modelId="{2621D7D7-4896-3845-BF6B-491E08823FEE}" type="presOf" srcId="{D75410D1-D6C3-FE41-A2AF-CB2ECB8CC5B5}" destId="{E097F4E7-3A36-BA4B-B493-7110A57BFEA4}" srcOrd="0" destOrd="0" presId="urn:microsoft.com/office/officeart/2005/8/layout/bProcess4"/>
    <dgm:cxn modelId="{17D563DD-C657-7045-A399-FC8FFDE27E61}" srcId="{DD37C27A-1617-2746-88F6-328667FC517C}" destId="{DA718292-80DB-4B46-8D4D-8C30CBB5A498}" srcOrd="1" destOrd="0" parTransId="{56D1D0BA-54B8-AB44-9E70-A3029C878144}" sibTransId="{F1B4884C-3FF8-6F44-933C-0BF890244CA5}"/>
    <dgm:cxn modelId="{03E209DF-B958-794D-ABF2-E42CA788E830}" type="presOf" srcId="{DD37C27A-1617-2746-88F6-328667FC517C}" destId="{BC98FD03-CDAA-7944-8257-49E03E994BFD}" srcOrd="0" destOrd="0" presId="urn:microsoft.com/office/officeart/2005/8/layout/bProcess4"/>
    <dgm:cxn modelId="{BBEE798D-41E0-A74F-95FE-922BADF35D4E}" type="presParOf" srcId="{BC98FD03-CDAA-7944-8257-49E03E994BFD}" destId="{8BD9E667-4745-5444-AEF7-A031EB7730F5}" srcOrd="0" destOrd="0" presId="urn:microsoft.com/office/officeart/2005/8/layout/bProcess4"/>
    <dgm:cxn modelId="{BB59A08D-A9B4-C940-85DB-3C65E6220FE2}" type="presParOf" srcId="{8BD9E667-4745-5444-AEF7-A031EB7730F5}" destId="{EA1DAE8F-7BE9-1341-A980-09E86F66900D}" srcOrd="0" destOrd="0" presId="urn:microsoft.com/office/officeart/2005/8/layout/bProcess4"/>
    <dgm:cxn modelId="{9363B14C-2304-7E40-A331-D4D541B94150}" type="presParOf" srcId="{8BD9E667-4745-5444-AEF7-A031EB7730F5}" destId="{81D412DF-8EE0-F640-9A7C-DA8F4BD68271}" srcOrd="1" destOrd="0" presId="urn:microsoft.com/office/officeart/2005/8/layout/bProcess4"/>
    <dgm:cxn modelId="{F407ACFC-C44A-1E4D-AC6A-09175DEDFCAA}" type="presParOf" srcId="{BC98FD03-CDAA-7944-8257-49E03E994BFD}" destId="{266767F7-B14B-9449-997C-B43C5D2C6769}" srcOrd="1" destOrd="0" presId="urn:microsoft.com/office/officeart/2005/8/layout/bProcess4"/>
    <dgm:cxn modelId="{006F896E-0DC5-8B4A-8BAA-19F268B0F161}" type="presParOf" srcId="{BC98FD03-CDAA-7944-8257-49E03E994BFD}" destId="{1CAB9B06-0676-1848-8749-AEF5EB2A8719}" srcOrd="2" destOrd="0" presId="urn:microsoft.com/office/officeart/2005/8/layout/bProcess4"/>
    <dgm:cxn modelId="{B3E53114-2340-5444-B71A-DF1627D13F68}" type="presParOf" srcId="{1CAB9B06-0676-1848-8749-AEF5EB2A8719}" destId="{CD14877D-1D6C-0342-BCFE-A28597385C37}" srcOrd="0" destOrd="0" presId="urn:microsoft.com/office/officeart/2005/8/layout/bProcess4"/>
    <dgm:cxn modelId="{C7E020CE-E612-EA4C-88A0-922B47C1D5FC}" type="presParOf" srcId="{1CAB9B06-0676-1848-8749-AEF5EB2A8719}" destId="{AEA91E23-9464-C441-9AF8-12AEC671267F}" srcOrd="1" destOrd="0" presId="urn:microsoft.com/office/officeart/2005/8/layout/bProcess4"/>
    <dgm:cxn modelId="{546DD48F-2C72-7D41-BC3F-252E34052555}" type="presParOf" srcId="{BC98FD03-CDAA-7944-8257-49E03E994BFD}" destId="{77B8956B-92CD-4B44-AFF6-954AD5A06C6B}" srcOrd="3" destOrd="0" presId="urn:microsoft.com/office/officeart/2005/8/layout/bProcess4"/>
    <dgm:cxn modelId="{64ADE677-882A-3C45-92EE-9AD484086165}" type="presParOf" srcId="{BC98FD03-CDAA-7944-8257-49E03E994BFD}" destId="{6B065D5A-DA79-3648-8CBA-4165D0FBB77E}" srcOrd="4" destOrd="0" presId="urn:microsoft.com/office/officeart/2005/8/layout/bProcess4"/>
    <dgm:cxn modelId="{BC8D9750-EAAC-1C40-B32B-101A58016F5A}" type="presParOf" srcId="{6B065D5A-DA79-3648-8CBA-4165D0FBB77E}" destId="{D53CD39B-3A09-054C-9F3F-A2FC712BE6C0}" srcOrd="0" destOrd="0" presId="urn:microsoft.com/office/officeart/2005/8/layout/bProcess4"/>
    <dgm:cxn modelId="{CADF3281-C779-1440-A5AB-EEE455B41933}" type="presParOf" srcId="{6B065D5A-DA79-3648-8CBA-4165D0FBB77E}" destId="{E097F4E7-3A36-BA4B-B493-7110A57BFEA4}" srcOrd="1" destOrd="0" presId="urn:microsoft.com/office/officeart/2005/8/layout/bProcess4"/>
    <dgm:cxn modelId="{195F774B-36B0-1044-8AD8-DD3A8BB2C9A0}" type="presParOf" srcId="{BC98FD03-CDAA-7944-8257-49E03E994BFD}" destId="{E63867CA-0E8C-9B44-A4B6-149E758A7E76}" srcOrd="5" destOrd="0" presId="urn:microsoft.com/office/officeart/2005/8/layout/bProcess4"/>
    <dgm:cxn modelId="{982A23ED-82FC-B24C-8370-47B6D1251A13}" type="presParOf" srcId="{BC98FD03-CDAA-7944-8257-49E03E994BFD}" destId="{987F830C-0202-A94F-97CC-C36BFBBF6AA9}" srcOrd="6" destOrd="0" presId="urn:microsoft.com/office/officeart/2005/8/layout/bProcess4"/>
    <dgm:cxn modelId="{95126229-0F68-0148-BEF8-699A4A673B7E}" type="presParOf" srcId="{987F830C-0202-A94F-97CC-C36BFBBF6AA9}" destId="{E94E7C7C-E115-7E43-853E-30BE7B7111A8}" srcOrd="0" destOrd="0" presId="urn:microsoft.com/office/officeart/2005/8/layout/bProcess4"/>
    <dgm:cxn modelId="{A42F7B52-8295-F347-897B-EF3E4FD848F9}" type="presParOf" srcId="{987F830C-0202-A94F-97CC-C36BFBBF6AA9}" destId="{7DE228DC-90EF-D543-A2F4-38A9C6C58812}" srcOrd="1" destOrd="0" presId="urn:microsoft.com/office/officeart/2005/8/layout/bProcess4"/>
    <dgm:cxn modelId="{2700FF83-9CAF-E948-85C9-69FA69E4651F}" type="presParOf" srcId="{BC98FD03-CDAA-7944-8257-49E03E994BFD}" destId="{C532DC5B-8DD1-B042-A344-AB237F5D5582}" srcOrd="7" destOrd="0" presId="urn:microsoft.com/office/officeart/2005/8/layout/bProcess4"/>
    <dgm:cxn modelId="{3611FCE0-27FC-8343-92A1-EB658C9513EE}" type="presParOf" srcId="{BC98FD03-CDAA-7944-8257-49E03E994BFD}" destId="{8A5121E1-B564-6E40-88B1-A63A0772C597}" srcOrd="8" destOrd="0" presId="urn:microsoft.com/office/officeart/2005/8/layout/bProcess4"/>
    <dgm:cxn modelId="{853D3158-332E-4242-8601-FDC774FC157C}" type="presParOf" srcId="{8A5121E1-B564-6E40-88B1-A63A0772C597}" destId="{9C241EBF-7FC2-BC4D-986C-3D24BCC144E2}" srcOrd="0" destOrd="0" presId="urn:microsoft.com/office/officeart/2005/8/layout/bProcess4"/>
    <dgm:cxn modelId="{B863D9FC-54EB-B046-A449-E067E7999C3C}" type="presParOf" srcId="{8A5121E1-B564-6E40-88B1-A63A0772C597}" destId="{6EFAC8D8-4331-ED41-9991-40F12FD447A1}" srcOrd="1" destOrd="0" presId="urn:microsoft.com/office/officeart/2005/8/layout/bProcess4"/>
    <dgm:cxn modelId="{DCD6121B-0A73-6E47-B434-CCDF73F8BA2E}" type="presParOf" srcId="{BC98FD03-CDAA-7944-8257-49E03E994BFD}" destId="{CABAC5D9-26E0-9F43-AAB7-E7213EBA7932}" srcOrd="9" destOrd="0" presId="urn:microsoft.com/office/officeart/2005/8/layout/bProcess4"/>
    <dgm:cxn modelId="{7AB5AFDD-AFD7-6645-BB93-FE395F8B4BD0}" type="presParOf" srcId="{BC98FD03-CDAA-7944-8257-49E03E994BFD}" destId="{5140FD3D-5B06-0A4E-B7DE-6C20EFF232A9}" srcOrd="10" destOrd="0" presId="urn:microsoft.com/office/officeart/2005/8/layout/bProcess4"/>
    <dgm:cxn modelId="{33649477-6B6C-0F47-BBBB-B2F8C2D0CB40}" type="presParOf" srcId="{5140FD3D-5B06-0A4E-B7DE-6C20EFF232A9}" destId="{74211382-C8A0-4F46-A80A-51942D8136BB}" srcOrd="0" destOrd="0" presId="urn:microsoft.com/office/officeart/2005/8/layout/bProcess4"/>
    <dgm:cxn modelId="{652CFE7F-D7F1-5144-BA20-C1D05CBBC301}" type="presParOf" srcId="{5140FD3D-5B06-0A4E-B7DE-6C20EFF232A9}" destId="{6F4837AE-AD11-DC40-B655-98B8F8C51AF6}" srcOrd="1" destOrd="0" presId="urn:microsoft.com/office/officeart/2005/8/layout/bProcess4"/>
    <dgm:cxn modelId="{CB69F655-D0D6-434E-92B8-8C8103737A9E}" type="presParOf" srcId="{BC98FD03-CDAA-7944-8257-49E03E994BFD}" destId="{C68AE653-B648-C142-981D-8D4DD8A6B161}" srcOrd="11" destOrd="0" presId="urn:microsoft.com/office/officeart/2005/8/layout/bProcess4"/>
    <dgm:cxn modelId="{49127F30-BD44-CB48-9028-1E740E91E5DA}" type="presParOf" srcId="{BC98FD03-CDAA-7944-8257-49E03E994BFD}" destId="{62C10A1B-F1F0-A946-B947-C60120D670D2}" srcOrd="12" destOrd="0" presId="urn:microsoft.com/office/officeart/2005/8/layout/bProcess4"/>
    <dgm:cxn modelId="{4A71C82D-36A0-CE43-B17C-8D88B4F795AF}" type="presParOf" srcId="{62C10A1B-F1F0-A946-B947-C60120D670D2}" destId="{4466AECA-193C-4348-8F6A-1422427EDF53}" srcOrd="0" destOrd="0" presId="urn:microsoft.com/office/officeart/2005/8/layout/bProcess4"/>
    <dgm:cxn modelId="{A8DF2D50-D785-CF4F-A891-30CC2D23D390}" type="presParOf" srcId="{62C10A1B-F1F0-A946-B947-C60120D670D2}" destId="{83C303FD-70B3-4A4E-B251-97FF46E7F1A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A79F66-7D4C-8F4A-B070-FBE16007E42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B2E37E4-4333-EF44-BBA0-7D03E6CF9302}">
      <dgm:prSet/>
      <dgm:spPr/>
      <dgm:t>
        <a:bodyPr/>
        <a:lstStyle/>
        <a:p>
          <a:r>
            <a:rPr lang="fr-FR"/>
            <a:t>Stage de 500h minimum (ou 2 x 250h ) encadré par un psychologue clinicien référé à la théorie psychanalytique. </a:t>
          </a:r>
        </a:p>
      </dgm:t>
    </dgm:pt>
    <dgm:pt modelId="{83029F9F-239B-B64F-B283-9A276D7192AF}" type="parTrans" cxnId="{2F858EB7-7868-5D44-B860-9358AAF42D2B}">
      <dgm:prSet/>
      <dgm:spPr/>
      <dgm:t>
        <a:bodyPr/>
        <a:lstStyle/>
        <a:p>
          <a:endParaRPr lang="fr-FR"/>
        </a:p>
      </dgm:t>
    </dgm:pt>
    <dgm:pt modelId="{E1F88636-C7DC-6440-972D-230BCEC62F70}" type="sibTrans" cxnId="{2F858EB7-7868-5D44-B860-9358AAF42D2B}">
      <dgm:prSet/>
      <dgm:spPr/>
      <dgm:t>
        <a:bodyPr/>
        <a:lstStyle/>
        <a:p>
          <a:endParaRPr lang="fr-FR"/>
        </a:p>
      </dgm:t>
    </dgm:pt>
    <dgm:pt modelId="{86DC6130-913F-FD45-805C-2BB056E08B29}">
      <dgm:prSet/>
      <dgm:spPr/>
      <dgm:t>
        <a:bodyPr/>
        <a:lstStyle/>
        <a:p>
          <a:r>
            <a:rPr lang="fr-FR"/>
            <a:t>320h d’enseignement</a:t>
          </a:r>
        </a:p>
      </dgm:t>
    </dgm:pt>
    <dgm:pt modelId="{26A9FE8F-98B8-6242-9655-08E8A53DDA6D}" type="parTrans" cxnId="{3B30C3CC-4612-7344-BD3D-6E21A77CBEE9}">
      <dgm:prSet/>
      <dgm:spPr/>
      <dgm:t>
        <a:bodyPr/>
        <a:lstStyle/>
        <a:p>
          <a:endParaRPr lang="fr-FR"/>
        </a:p>
      </dgm:t>
    </dgm:pt>
    <dgm:pt modelId="{985C08C9-3CA5-3E4A-97C7-4840037A164B}" type="sibTrans" cxnId="{3B30C3CC-4612-7344-BD3D-6E21A77CBEE9}">
      <dgm:prSet/>
      <dgm:spPr/>
      <dgm:t>
        <a:bodyPr/>
        <a:lstStyle/>
        <a:p>
          <a:endParaRPr lang="fr-FR"/>
        </a:p>
      </dgm:t>
    </dgm:pt>
    <dgm:pt modelId="{4BBB4C14-E557-7845-A200-56F1C0C1E4F6}">
      <dgm:prSet/>
      <dgm:spPr/>
      <dgm:t>
        <a:bodyPr/>
        <a:lstStyle/>
        <a:p>
          <a:r>
            <a:rPr lang="fr-FR" dirty="0"/>
            <a:t>Un mémoire de recherche à rendre </a:t>
          </a:r>
        </a:p>
      </dgm:t>
    </dgm:pt>
    <dgm:pt modelId="{4F750D45-18CA-294A-9468-1EAA537FC33F}" type="parTrans" cxnId="{84E0568E-609C-C944-BCB3-FA86609FAABF}">
      <dgm:prSet/>
      <dgm:spPr/>
      <dgm:t>
        <a:bodyPr/>
        <a:lstStyle/>
        <a:p>
          <a:endParaRPr lang="fr-FR"/>
        </a:p>
      </dgm:t>
    </dgm:pt>
    <dgm:pt modelId="{868E1AAC-7160-3848-9B91-CD79D5A10646}" type="sibTrans" cxnId="{84E0568E-609C-C944-BCB3-FA86609FAABF}">
      <dgm:prSet/>
      <dgm:spPr/>
      <dgm:t>
        <a:bodyPr/>
        <a:lstStyle/>
        <a:p>
          <a:endParaRPr lang="fr-FR"/>
        </a:p>
      </dgm:t>
    </dgm:pt>
    <dgm:pt modelId="{1BDA757D-7C99-764E-A754-B542207BBE52}">
      <dgm:prSet/>
      <dgm:spPr/>
      <dgm:t>
        <a:bodyPr/>
        <a:lstStyle/>
        <a:p>
          <a:r>
            <a:rPr lang="fr-FR"/>
            <a:t>2 écrits professionnalisants</a:t>
          </a:r>
        </a:p>
      </dgm:t>
    </dgm:pt>
    <dgm:pt modelId="{D2546BB6-87A7-984C-9DC8-2ADC5690BEC3}" type="parTrans" cxnId="{C8DC0555-58F5-F247-A145-FF3D7784FF9F}">
      <dgm:prSet/>
      <dgm:spPr/>
      <dgm:t>
        <a:bodyPr/>
        <a:lstStyle/>
        <a:p>
          <a:endParaRPr lang="fr-FR"/>
        </a:p>
      </dgm:t>
    </dgm:pt>
    <dgm:pt modelId="{9FDB6210-4F5B-684B-92B2-1F73B2D7E5F6}" type="sibTrans" cxnId="{C8DC0555-58F5-F247-A145-FF3D7784FF9F}">
      <dgm:prSet/>
      <dgm:spPr/>
      <dgm:t>
        <a:bodyPr/>
        <a:lstStyle/>
        <a:p>
          <a:endParaRPr lang="fr-FR"/>
        </a:p>
      </dgm:t>
    </dgm:pt>
    <dgm:pt modelId="{95DF3835-D5DF-3D45-A4A2-9F1070588843}" type="pres">
      <dgm:prSet presAssocID="{D9A79F66-7D4C-8F4A-B070-FBE16007E428}" presName="compositeShape" presStyleCnt="0">
        <dgm:presLayoutVars>
          <dgm:dir/>
          <dgm:resizeHandles/>
        </dgm:presLayoutVars>
      </dgm:prSet>
      <dgm:spPr/>
    </dgm:pt>
    <dgm:pt modelId="{9D59E4FD-7E33-CF47-9F12-DD33358179C9}" type="pres">
      <dgm:prSet presAssocID="{D9A79F66-7D4C-8F4A-B070-FBE16007E428}" presName="pyramid" presStyleLbl="node1" presStyleIdx="0" presStyleCnt="1" custScaleY="98211"/>
      <dgm:spPr/>
    </dgm:pt>
    <dgm:pt modelId="{B5270DAE-3D2D-894C-8B43-3F58D8072313}" type="pres">
      <dgm:prSet presAssocID="{D9A79F66-7D4C-8F4A-B070-FBE16007E428}" presName="theList" presStyleCnt="0"/>
      <dgm:spPr/>
    </dgm:pt>
    <dgm:pt modelId="{4EB870E8-6F89-2D46-B614-E6C514E8A64D}" type="pres">
      <dgm:prSet presAssocID="{8B2E37E4-4333-EF44-BBA0-7D03E6CF9302}" presName="aNode" presStyleLbl="fgAcc1" presStyleIdx="0" presStyleCnt="4">
        <dgm:presLayoutVars>
          <dgm:bulletEnabled val="1"/>
        </dgm:presLayoutVars>
      </dgm:prSet>
      <dgm:spPr/>
    </dgm:pt>
    <dgm:pt modelId="{E20253AC-7F6F-9A41-8A8B-22204E53D809}" type="pres">
      <dgm:prSet presAssocID="{8B2E37E4-4333-EF44-BBA0-7D03E6CF9302}" presName="aSpace" presStyleCnt="0"/>
      <dgm:spPr/>
    </dgm:pt>
    <dgm:pt modelId="{50F15B45-4E7F-E047-9103-B3C37B67D13A}" type="pres">
      <dgm:prSet presAssocID="{86DC6130-913F-FD45-805C-2BB056E08B29}" presName="aNode" presStyleLbl="fgAcc1" presStyleIdx="1" presStyleCnt="4">
        <dgm:presLayoutVars>
          <dgm:bulletEnabled val="1"/>
        </dgm:presLayoutVars>
      </dgm:prSet>
      <dgm:spPr/>
    </dgm:pt>
    <dgm:pt modelId="{061E89B7-7C13-8F46-8E42-32FBB2356109}" type="pres">
      <dgm:prSet presAssocID="{86DC6130-913F-FD45-805C-2BB056E08B29}" presName="aSpace" presStyleCnt="0"/>
      <dgm:spPr/>
    </dgm:pt>
    <dgm:pt modelId="{D960E42D-459E-ED4C-9976-4954E28CC3A0}" type="pres">
      <dgm:prSet presAssocID="{4BBB4C14-E557-7845-A200-56F1C0C1E4F6}" presName="aNode" presStyleLbl="fgAcc1" presStyleIdx="2" presStyleCnt="4">
        <dgm:presLayoutVars>
          <dgm:bulletEnabled val="1"/>
        </dgm:presLayoutVars>
      </dgm:prSet>
      <dgm:spPr/>
    </dgm:pt>
    <dgm:pt modelId="{98C5227D-B623-6344-9F9D-BCF5F56A0F2F}" type="pres">
      <dgm:prSet presAssocID="{4BBB4C14-E557-7845-A200-56F1C0C1E4F6}" presName="aSpace" presStyleCnt="0"/>
      <dgm:spPr/>
    </dgm:pt>
    <dgm:pt modelId="{B0BBB7B1-EEB1-A941-BC0E-4C94D6E8F935}" type="pres">
      <dgm:prSet presAssocID="{1BDA757D-7C99-764E-A754-B542207BBE52}" presName="aNode" presStyleLbl="fgAcc1" presStyleIdx="3" presStyleCnt="4">
        <dgm:presLayoutVars>
          <dgm:bulletEnabled val="1"/>
        </dgm:presLayoutVars>
      </dgm:prSet>
      <dgm:spPr/>
    </dgm:pt>
    <dgm:pt modelId="{8D342471-75BE-E44B-B9A7-5190192C24D9}" type="pres">
      <dgm:prSet presAssocID="{1BDA757D-7C99-764E-A754-B542207BBE52}" presName="aSpace" presStyleCnt="0"/>
      <dgm:spPr/>
    </dgm:pt>
  </dgm:ptLst>
  <dgm:cxnLst>
    <dgm:cxn modelId="{9EE0F24A-684A-E04C-8123-556B76CC03CD}" type="presOf" srcId="{8B2E37E4-4333-EF44-BBA0-7D03E6CF9302}" destId="{4EB870E8-6F89-2D46-B614-E6C514E8A64D}" srcOrd="0" destOrd="0" presId="urn:microsoft.com/office/officeart/2005/8/layout/pyramid2"/>
    <dgm:cxn modelId="{C828B14F-1732-FC40-BBF9-84F2B6D56003}" type="presOf" srcId="{D9A79F66-7D4C-8F4A-B070-FBE16007E428}" destId="{95DF3835-D5DF-3D45-A4A2-9F1070588843}" srcOrd="0" destOrd="0" presId="urn:microsoft.com/office/officeart/2005/8/layout/pyramid2"/>
    <dgm:cxn modelId="{80211E52-9512-4A43-BCF7-A3503CF8FFEA}" type="presOf" srcId="{1BDA757D-7C99-764E-A754-B542207BBE52}" destId="{B0BBB7B1-EEB1-A941-BC0E-4C94D6E8F935}" srcOrd="0" destOrd="0" presId="urn:microsoft.com/office/officeart/2005/8/layout/pyramid2"/>
    <dgm:cxn modelId="{C8DC0555-58F5-F247-A145-FF3D7784FF9F}" srcId="{D9A79F66-7D4C-8F4A-B070-FBE16007E428}" destId="{1BDA757D-7C99-764E-A754-B542207BBE52}" srcOrd="3" destOrd="0" parTransId="{D2546BB6-87A7-984C-9DC8-2ADC5690BEC3}" sibTransId="{9FDB6210-4F5B-684B-92B2-1F73B2D7E5F6}"/>
    <dgm:cxn modelId="{84E0568E-609C-C944-BCB3-FA86609FAABF}" srcId="{D9A79F66-7D4C-8F4A-B070-FBE16007E428}" destId="{4BBB4C14-E557-7845-A200-56F1C0C1E4F6}" srcOrd="2" destOrd="0" parTransId="{4F750D45-18CA-294A-9468-1EAA537FC33F}" sibTransId="{868E1AAC-7160-3848-9B91-CD79D5A10646}"/>
    <dgm:cxn modelId="{A393908E-08A9-A04B-BC85-5290505F3CEC}" type="presOf" srcId="{4BBB4C14-E557-7845-A200-56F1C0C1E4F6}" destId="{D960E42D-459E-ED4C-9976-4954E28CC3A0}" srcOrd="0" destOrd="0" presId="urn:microsoft.com/office/officeart/2005/8/layout/pyramid2"/>
    <dgm:cxn modelId="{2F858EB7-7868-5D44-B860-9358AAF42D2B}" srcId="{D9A79F66-7D4C-8F4A-B070-FBE16007E428}" destId="{8B2E37E4-4333-EF44-BBA0-7D03E6CF9302}" srcOrd="0" destOrd="0" parTransId="{83029F9F-239B-B64F-B283-9A276D7192AF}" sibTransId="{E1F88636-C7DC-6440-972D-230BCEC62F70}"/>
    <dgm:cxn modelId="{3B30C3CC-4612-7344-BD3D-6E21A77CBEE9}" srcId="{D9A79F66-7D4C-8F4A-B070-FBE16007E428}" destId="{86DC6130-913F-FD45-805C-2BB056E08B29}" srcOrd="1" destOrd="0" parTransId="{26A9FE8F-98B8-6242-9655-08E8A53DDA6D}" sibTransId="{985C08C9-3CA5-3E4A-97C7-4840037A164B}"/>
    <dgm:cxn modelId="{365041EB-A67B-8845-83A3-0B0E694FA2EC}" type="presOf" srcId="{86DC6130-913F-FD45-805C-2BB056E08B29}" destId="{50F15B45-4E7F-E047-9103-B3C37B67D13A}" srcOrd="0" destOrd="0" presId="urn:microsoft.com/office/officeart/2005/8/layout/pyramid2"/>
    <dgm:cxn modelId="{9EB95C1A-35D6-1541-93F9-2D4025D87647}" type="presParOf" srcId="{95DF3835-D5DF-3D45-A4A2-9F1070588843}" destId="{9D59E4FD-7E33-CF47-9F12-DD33358179C9}" srcOrd="0" destOrd="0" presId="urn:microsoft.com/office/officeart/2005/8/layout/pyramid2"/>
    <dgm:cxn modelId="{A6825C8E-22D5-804A-9B0E-7242B4864B5F}" type="presParOf" srcId="{95DF3835-D5DF-3D45-A4A2-9F1070588843}" destId="{B5270DAE-3D2D-894C-8B43-3F58D8072313}" srcOrd="1" destOrd="0" presId="urn:microsoft.com/office/officeart/2005/8/layout/pyramid2"/>
    <dgm:cxn modelId="{5D611A7F-133B-3848-A27E-11277098B9B4}" type="presParOf" srcId="{B5270DAE-3D2D-894C-8B43-3F58D8072313}" destId="{4EB870E8-6F89-2D46-B614-E6C514E8A64D}" srcOrd="0" destOrd="0" presId="urn:microsoft.com/office/officeart/2005/8/layout/pyramid2"/>
    <dgm:cxn modelId="{3CCC86BF-466E-E84B-8A6D-B786A0C46ECF}" type="presParOf" srcId="{B5270DAE-3D2D-894C-8B43-3F58D8072313}" destId="{E20253AC-7F6F-9A41-8A8B-22204E53D809}" srcOrd="1" destOrd="0" presId="urn:microsoft.com/office/officeart/2005/8/layout/pyramid2"/>
    <dgm:cxn modelId="{6972C1B9-FE10-CF42-B367-692659C49492}" type="presParOf" srcId="{B5270DAE-3D2D-894C-8B43-3F58D8072313}" destId="{50F15B45-4E7F-E047-9103-B3C37B67D13A}" srcOrd="2" destOrd="0" presId="urn:microsoft.com/office/officeart/2005/8/layout/pyramid2"/>
    <dgm:cxn modelId="{4E316272-3EA5-7741-B500-A672F980E429}" type="presParOf" srcId="{B5270DAE-3D2D-894C-8B43-3F58D8072313}" destId="{061E89B7-7C13-8F46-8E42-32FBB2356109}" srcOrd="3" destOrd="0" presId="urn:microsoft.com/office/officeart/2005/8/layout/pyramid2"/>
    <dgm:cxn modelId="{B03D523B-100F-A646-9FE4-93B7041892CA}" type="presParOf" srcId="{B5270DAE-3D2D-894C-8B43-3F58D8072313}" destId="{D960E42D-459E-ED4C-9976-4954E28CC3A0}" srcOrd="4" destOrd="0" presId="urn:microsoft.com/office/officeart/2005/8/layout/pyramid2"/>
    <dgm:cxn modelId="{E5FEC5BF-3B19-9E47-BD21-1219D3B9DCF8}" type="presParOf" srcId="{B5270DAE-3D2D-894C-8B43-3F58D8072313}" destId="{98C5227D-B623-6344-9F9D-BCF5F56A0F2F}" srcOrd="5" destOrd="0" presId="urn:microsoft.com/office/officeart/2005/8/layout/pyramid2"/>
    <dgm:cxn modelId="{1BDDBD29-84C6-DB4E-83A8-A12DBBF93525}" type="presParOf" srcId="{B5270DAE-3D2D-894C-8B43-3F58D8072313}" destId="{B0BBB7B1-EEB1-A941-BC0E-4C94D6E8F935}" srcOrd="6" destOrd="0" presId="urn:microsoft.com/office/officeart/2005/8/layout/pyramid2"/>
    <dgm:cxn modelId="{093211B6-79CB-1B47-B6BE-65288126DC2F}" type="presParOf" srcId="{B5270DAE-3D2D-894C-8B43-3F58D8072313}" destId="{8D342471-75BE-E44B-B9A7-5190192C24D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1171EC-FD4C-D247-A0A1-F42CFC5A92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2DCC3EF4-943D-CA43-BD15-9B6CC25EF635}">
      <dgm:prSet/>
      <dgm:spPr/>
      <dgm:t>
        <a:bodyPr/>
        <a:lstStyle/>
        <a:p>
          <a:r>
            <a:rPr lang="fr-FR"/>
            <a:t>Le master permet d’acquérir le titre de psychologue et celui de psychothérapeute</a:t>
          </a:r>
        </a:p>
      </dgm:t>
    </dgm:pt>
    <dgm:pt modelId="{63437A23-1907-404D-ACFE-3C66EE7E35FA}" type="parTrans" cxnId="{7C6815AF-2174-B149-A62F-E76E3CFEE7A8}">
      <dgm:prSet/>
      <dgm:spPr/>
      <dgm:t>
        <a:bodyPr/>
        <a:lstStyle/>
        <a:p>
          <a:endParaRPr lang="fr-FR"/>
        </a:p>
      </dgm:t>
    </dgm:pt>
    <dgm:pt modelId="{C5939C23-A67C-294E-9329-D2718702F0A5}" type="sibTrans" cxnId="{7C6815AF-2174-B149-A62F-E76E3CFEE7A8}">
      <dgm:prSet/>
      <dgm:spPr/>
      <dgm:t>
        <a:bodyPr/>
        <a:lstStyle/>
        <a:p>
          <a:endParaRPr lang="fr-FR"/>
        </a:p>
      </dgm:t>
    </dgm:pt>
    <dgm:pt modelId="{7A5B4A46-1B93-8A49-A53F-91D136FEEAB8}" type="pres">
      <dgm:prSet presAssocID="{F11171EC-FD4C-D247-A0A1-F42CFC5A92BB}" presName="linear" presStyleCnt="0">
        <dgm:presLayoutVars>
          <dgm:animLvl val="lvl"/>
          <dgm:resizeHandles val="exact"/>
        </dgm:presLayoutVars>
      </dgm:prSet>
      <dgm:spPr/>
    </dgm:pt>
    <dgm:pt modelId="{97B606DE-7DAA-7046-A492-9E762C56BC93}" type="pres">
      <dgm:prSet presAssocID="{2DCC3EF4-943D-CA43-BD15-9B6CC25EF63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59A903C-E895-9440-9844-243183884390}" type="presOf" srcId="{2DCC3EF4-943D-CA43-BD15-9B6CC25EF635}" destId="{97B606DE-7DAA-7046-A492-9E762C56BC93}" srcOrd="0" destOrd="0" presId="urn:microsoft.com/office/officeart/2005/8/layout/vList2"/>
    <dgm:cxn modelId="{7C6815AF-2174-B149-A62F-E76E3CFEE7A8}" srcId="{F11171EC-FD4C-D247-A0A1-F42CFC5A92BB}" destId="{2DCC3EF4-943D-CA43-BD15-9B6CC25EF635}" srcOrd="0" destOrd="0" parTransId="{63437A23-1907-404D-ACFE-3C66EE7E35FA}" sibTransId="{C5939C23-A67C-294E-9329-D2718702F0A5}"/>
    <dgm:cxn modelId="{2E0096DF-C1C2-A841-BDE4-9E7BC91528DE}" type="presOf" srcId="{F11171EC-FD4C-D247-A0A1-F42CFC5A92BB}" destId="{7A5B4A46-1B93-8A49-A53F-91D136FEEAB8}" srcOrd="0" destOrd="0" presId="urn:microsoft.com/office/officeart/2005/8/layout/vList2"/>
    <dgm:cxn modelId="{B6B1DA8A-1CFD-C94B-B668-B41B47713B21}" type="presParOf" srcId="{7A5B4A46-1B93-8A49-A53F-91D136FEEAB8}" destId="{97B606DE-7DAA-7046-A492-9E762C56BC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1E13EE-A4D0-7942-8BF3-B6F18C1297D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28B110E9-A4CC-F044-8AC2-A935C2045365}">
      <dgm:prSet/>
      <dgm:spPr/>
      <dgm:t>
        <a:bodyPr/>
        <a:lstStyle/>
        <a:p>
          <a:pPr algn="ctr"/>
          <a:r>
            <a:rPr lang="fr-FR" dirty="0"/>
            <a:t>Le master parcours « Psychologie et psychopathologie cliniques » vise à former des psychologues </a:t>
          </a:r>
          <a:r>
            <a:rPr lang="fr-FR" dirty="0" err="1"/>
            <a:t>praticien.nes</a:t>
          </a:r>
          <a:r>
            <a:rPr lang="fr-FR" dirty="0"/>
            <a:t>, </a:t>
          </a:r>
          <a:r>
            <a:rPr lang="fr-FR" dirty="0" err="1"/>
            <a:t>orienté.es</a:t>
          </a:r>
          <a:r>
            <a:rPr lang="fr-FR" dirty="0"/>
            <a:t> sur l’</a:t>
          </a:r>
          <a:r>
            <a:rPr lang="fr-FR" dirty="0" err="1"/>
            <a:t>élaboration</a:t>
          </a:r>
          <a:r>
            <a:rPr lang="fr-FR" dirty="0"/>
            <a:t> et la mise en œuvre de dispositifs de </a:t>
          </a:r>
          <a:r>
            <a:rPr lang="fr-FR" dirty="0" err="1"/>
            <a:t>prévention</a:t>
          </a:r>
          <a:r>
            <a:rPr lang="fr-FR" dirty="0"/>
            <a:t>, d’accompagnement et de soin psychiques dans des secteurs d’</a:t>
          </a:r>
          <a:r>
            <a:rPr lang="fr-FR" dirty="0" err="1"/>
            <a:t>activite</a:t>
          </a:r>
          <a:r>
            <a:rPr lang="fr-FR" dirty="0"/>
            <a:t>́ </a:t>
          </a:r>
          <a:r>
            <a:rPr lang="fr-FR" dirty="0" err="1"/>
            <a:t>diversifiés</a:t>
          </a:r>
          <a:r>
            <a:rPr lang="fr-FR" dirty="0"/>
            <a:t> (publics et </a:t>
          </a:r>
          <a:r>
            <a:rPr lang="fr-FR" dirty="0" err="1"/>
            <a:t>privés</a:t>
          </a:r>
          <a:r>
            <a:rPr lang="fr-FR" dirty="0"/>
            <a:t>). </a:t>
          </a:r>
        </a:p>
      </dgm:t>
    </dgm:pt>
    <dgm:pt modelId="{FA8DB765-A1EC-C044-A815-234A6694302B}" type="parTrans" cxnId="{919B7E8B-BD20-2244-A775-201BB4815CD0}">
      <dgm:prSet/>
      <dgm:spPr/>
      <dgm:t>
        <a:bodyPr/>
        <a:lstStyle/>
        <a:p>
          <a:endParaRPr lang="fr-FR"/>
        </a:p>
      </dgm:t>
    </dgm:pt>
    <dgm:pt modelId="{C6441D7A-825B-2740-8B3B-73CE497493B2}" type="sibTrans" cxnId="{919B7E8B-BD20-2244-A775-201BB4815CD0}">
      <dgm:prSet/>
      <dgm:spPr/>
      <dgm:t>
        <a:bodyPr/>
        <a:lstStyle/>
        <a:p>
          <a:endParaRPr lang="fr-FR"/>
        </a:p>
      </dgm:t>
    </dgm:pt>
    <dgm:pt modelId="{B5A914E0-D03E-9C4F-B6D4-09C6BFBE9059}" type="pres">
      <dgm:prSet presAssocID="{B21E13EE-A4D0-7942-8BF3-B6F18C1297D8}" presName="linear" presStyleCnt="0">
        <dgm:presLayoutVars>
          <dgm:animLvl val="lvl"/>
          <dgm:resizeHandles val="exact"/>
        </dgm:presLayoutVars>
      </dgm:prSet>
      <dgm:spPr/>
    </dgm:pt>
    <dgm:pt modelId="{261C8C9C-EF86-374E-A5FC-5FEE1C486C08}" type="pres">
      <dgm:prSet presAssocID="{28B110E9-A4CC-F044-8AC2-A935C204536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5BF063D-807F-9848-AE44-BDD7C9CAB9F8}" type="presOf" srcId="{B21E13EE-A4D0-7942-8BF3-B6F18C1297D8}" destId="{B5A914E0-D03E-9C4F-B6D4-09C6BFBE9059}" srcOrd="0" destOrd="0" presId="urn:microsoft.com/office/officeart/2005/8/layout/vList2"/>
    <dgm:cxn modelId="{919B7E8B-BD20-2244-A775-201BB4815CD0}" srcId="{B21E13EE-A4D0-7942-8BF3-B6F18C1297D8}" destId="{28B110E9-A4CC-F044-8AC2-A935C2045365}" srcOrd="0" destOrd="0" parTransId="{FA8DB765-A1EC-C044-A815-234A6694302B}" sibTransId="{C6441D7A-825B-2740-8B3B-73CE497493B2}"/>
    <dgm:cxn modelId="{9675DEB4-8450-CF41-BEE2-AD2D399C8A11}" type="presOf" srcId="{28B110E9-A4CC-F044-8AC2-A935C2045365}" destId="{261C8C9C-EF86-374E-A5FC-5FEE1C486C08}" srcOrd="0" destOrd="0" presId="urn:microsoft.com/office/officeart/2005/8/layout/vList2"/>
    <dgm:cxn modelId="{FF481F6C-7FC7-5D45-A262-239442CE442C}" type="presParOf" srcId="{B5A914E0-D03E-9C4F-B6D4-09C6BFBE9059}" destId="{261C8C9C-EF86-374E-A5FC-5FEE1C486C0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50F340-5538-7644-BB2D-F063C28DFBEE}" type="doc">
      <dgm:prSet loTypeId="urn:microsoft.com/office/officeart/2005/8/layout/default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8A66583-84DB-8E4E-9621-D2724C44C23B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/>
            <a:t>Psychiatrie, pédopsychiatrie, </a:t>
          </a:r>
          <a:r>
            <a:rPr lang="fr-FR" dirty="0" err="1"/>
            <a:t>gérontopsychiatrie</a:t>
          </a:r>
          <a:r>
            <a:rPr lang="fr-FR" dirty="0"/>
            <a:t>. </a:t>
          </a:r>
        </a:p>
        <a:p>
          <a:pPr>
            <a:buFontTx/>
            <a:buChar char="-"/>
          </a:pPr>
          <a:endParaRPr lang="fr-FR" dirty="0"/>
        </a:p>
      </dgm:t>
    </dgm:pt>
    <dgm:pt modelId="{1C518D95-B3C9-474E-B45F-1A7BB1119A82}" type="parTrans" cxnId="{20F26916-2FD3-6D4E-A99F-6D6AD37D7BB9}">
      <dgm:prSet/>
      <dgm:spPr/>
      <dgm:t>
        <a:bodyPr/>
        <a:lstStyle/>
        <a:p>
          <a:endParaRPr lang="fr-FR"/>
        </a:p>
      </dgm:t>
    </dgm:pt>
    <dgm:pt modelId="{E267A849-EF9B-6846-B74D-9D55023BBE9E}" type="sibTrans" cxnId="{20F26916-2FD3-6D4E-A99F-6D6AD37D7BB9}">
      <dgm:prSet/>
      <dgm:spPr/>
      <dgm:t>
        <a:bodyPr/>
        <a:lstStyle/>
        <a:p>
          <a:endParaRPr lang="fr-FR"/>
        </a:p>
      </dgm:t>
    </dgm:pt>
    <dgm:pt modelId="{E2239CC7-83AB-C843-9FEB-0FDF51EB946C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 err="1"/>
            <a:t>Éducation</a:t>
          </a:r>
          <a:r>
            <a:rPr lang="fr-FR" dirty="0"/>
            <a:t> </a:t>
          </a:r>
          <a:r>
            <a:rPr lang="fr-FR" dirty="0" err="1"/>
            <a:t>spécialisée</a:t>
          </a:r>
          <a:r>
            <a:rPr lang="fr-FR" dirty="0"/>
            <a:t> (enfant, </a:t>
          </a:r>
          <a:r>
            <a:rPr lang="fr-FR" dirty="0" err="1"/>
            <a:t>adolescent.e</a:t>
          </a:r>
          <a:r>
            <a:rPr lang="fr-FR" dirty="0"/>
            <a:t>, adulte), services de </a:t>
          </a:r>
          <a:r>
            <a:rPr lang="fr-FR" dirty="0" err="1"/>
            <a:t>prévention</a:t>
          </a:r>
          <a:r>
            <a:rPr lang="fr-FR" dirty="0"/>
            <a:t> (de la maltraitance, de la </a:t>
          </a:r>
          <a:r>
            <a:rPr lang="fr-FR" dirty="0" err="1"/>
            <a:t>délinquance</a:t>
          </a:r>
          <a:r>
            <a:rPr lang="fr-FR" dirty="0"/>
            <a:t>...).</a:t>
          </a:r>
        </a:p>
      </dgm:t>
    </dgm:pt>
    <dgm:pt modelId="{CBBDC2F7-E90E-8444-A7E5-6A7EC5F3BEE1}" type="parTrans" cxnId="{B7A17A71-0C91-4C49-BDA2-C894FB64D77B}">
      <dgm:prSet/>
      <dgm:spPr/>
      <dgm:t>
        <a:bodyPr/>
        <a:lstStyle/>
        <a:p>
          <a:endParaRPr lang="fr-FR"/>
        </a:p>
      </dgm:t>
    </dgm:pt>
    <dgm:pt modelId="{914FEB98-C5B1-C547-81D8-B5422D3F0120}" type="sibTrans" cxnId="{B7A17A71-0C91-4C49-BDA2-C894FB64D77B}">
      <dgm:prSet/>
      <dgm:spPr/>
      <dgm:t>
        <a:bodyPr/>
        <a:lstStyle/>
        <a:p>
          <a:endParaRPr lang="fr-FR"/>
        </a:p>
      </dgm:t>
    </dgm:pt>
    <dgm:pt modelId="{7E4BCD9C-2446-B843-9384-2411B6342AA0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/>
            <a:t>Services de soins somatiques (</a:t>
          </a:r>
          <a:r>
            <a:rPr lang="fr-FR" dirty="0" err="1"/>
            <a:t>hôpital</a:t>
          </a:r>
          <a:r>
            <a:rPr lang="fr-FR" dirty="0"/>
            <a:t> </a:t>
          </a:r>
          <a:r>
            <a:rPr lang="fr-FR" dirty="0" err="1"/>
            <a:t>général</a:t>
          </a:r>
          <a:r>
            <a:rPr lang="fr-FR" dirty="0"/>
            <a:t>, </a:t>
          </a:r>
          <a:r>
            <a:rPr lang="fr-FR" dirty="0" err="1"/>
            <a:t>servicesde</a:t>
          </a:r>
          <a:r>
            <a:rPr lang="fr-FR" dirty="0"/>
            <a:t> soins </a:t>
          </a:r>
          <a:r>
            <a:rPr lang="fr-FR" dirty="0" err="1"/>
            <a:t>spécialisés</a:t>
          </a:r>
          <a:r>
            <a:rPr lang="fr-FR" dirty="0"/>
            <a:t>, centres de </a:t>
          </a:r>
          <a:r>
            <a:rPr lang="fr-FR" dirty="0" err="1"/>
            <a:t>réadaptation</a:t>
          </a:r>
          <a:r>
            <a:rPr lang="fr-FR" dirty="0"/>
            <a:t>, urgences, </a:t>
          </a:r>
          <a:r>
            <a:rPr lang="fr-FR" dirty="0" err="1"/>
            <a:t>réanimations</a:t>
          </a:r>
          <a:r>
            <a:rPr lang="fr-FR" dirty="0"/>
            <a:t>, centre de traitement et d’</a:t>
          </a:r>
          <a:r>
            <a:rPr lang="fr-FR" dirty="0" err="1"/>
            <a:t>étude</a:t>
          </a:r>
          <a:r>
            <a:rPr lang="fr-FR" dirty="0"/>
            <a:t> de la douleur). </a:t>
          </a:r>
        </a:p>
        <a:p>
          <a:pPr>
            <a:buFontTx/>
            <a:buChar char="-"/>
          </a:pPr>
          <a:endParaRPr lang="fr-FR" dirty="0"/>
        </a:p>
      </dgm:t>
    </dgm:pt>
    <dgm:pt modelId="{F1DA1593-E3CC-AF4D-A4B1-C205C091FC5F}" type="parTrans" cxnId="{35274471-F9BE-B34F-B96A-DDFD003A14EC}">
      <dgm:prSet/>
      <dgm:spPr/>
      <dgm:t>
        <a:bodyPr/>
        <a:lstStyle/>
        <a:p>
          <a:endParaRPr lang="fr-FR"/>
        </a:p>
      </dgm:t>
    </dgm:pt>
    <dgm:pt modelId="{85816C0B-DA1B-2243-AA4D-3FF15BB9558F}" type="sibTrans" cxnId="{35274471-F9BE-B34F-B96A-DDFD003A14EC}">
      <dgm:prSet/>
      <dgm:spPr/>
      <dgm:t>
        <a:bodyPr/>
        <a:lstStyle/>
        <a:p>
          <a:endParaRPr lang="fr-FR"/>
        </a:p>
      </dgm:t>
    </dgm:pt>
    <dgm:pt modelId="{9CBC969F-9C49-FA4B-9558-63920108F8DB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/>
            <a:t>Institutions </a:t>
          </a:r>
          <a:r>
            <a:rPr lang="fr-FR" dirty="0" err="1"/>
            <a:t>médico-psycho-sociales</a:t>
          </a:r>
          <a:r>
            <a:rPr lang="fr-FR" dirty="0"/>
            <a:t> (CAMSP, CMPP, services de </a:t>
          </a:r>
          <a:r>
            <a:rPr lang="fr-FR" dirty="0" err="1"/>
            <a:t>prévention</a:t>
          </a:r>
          <a:r>
            <a:rPr lang="fr-FR" dirty="0"/>
            <a:t>, IMP, </a:t>
          </a:r>
          <a:r>
            <a:rPr lang="fr-FR" dirty="0" err="1"/>
            <a:t>IMPro,etc</a:t>
          </a:r>
          <a:r>
            <a:rPr lang="fr-FR" dirty="0"/>
            <a:t>.).</a:t>
          </a:r>
        </a:p>
      </dgm:t>
    </dgm:pt>
    <dgm:pt modelId="{E553F36F-537A-6547-94C8-89C9FDDD4AEB}" type="parTrans" cxnId="{C1992747-6663-6342-8829-10439FCDC506}">
      <dgm:prSet/>
      <dgm:spPr/>
      <dgm:t>
        <a:bodyPr/>
        <a:lstStyle/>
        <a:p>
          <a:endParaRPr lang="fr-FR"/>
        </a:p>
      </dgm:t>
    </dgm:pt>
    <dgm:pt modelId="{1D609FBA-ECD3-7043-AFE1-319C71C12795}" type="sibTrans" cxnId="{C1992747-6663-6342-8829-10439FCDC506}">
      <dgm:prSet/>
      <dgm:spPr/>
      <dgm:t>
        <a:bodyPr/>
        <a:lstStyle/>
        <a:p>
          <a:endParaRPr lang="fr-FR"/>
        </a:p>
      </dgm:t>
    </dgm:pt>
    <dgm:pt modelId="{2FA6A7B5-8521-084B-8E98-A345EDB7E57F}">
      <dgm:prSet phldrT="[Texte]"/>
      <dgm:spPr/>
      <dgm:t>
        <a:bodyPr/>
        <a:lstStyle/>
        <a:p>
          <a:pPr>
            <a:buFontTx/>
            <a:buChar char="-"/>
          </a:pPr>
          <a:r>
            <a:rPr lang="fr-FR" dirty="0"/>
            <a:t>Lieux d’accueil ordinaires ou d’urgence (</a:t>
          </a:r>
          <a:r>
            <a:rPr lang="fr-FR" dirty="0" err="1"/>
            <a:t>crèches</a:t>
          </a:r>
          <a:r>
            <a:rPr lang="fr-FR" dirty="0"/>
            <a:t>, garderie, </a:t>
          </a:r>
          <a:r>
            <a:rPr lang="fr-FR" dirty="0" err="1"/>
            <a:t>pouponnières</a:t>
          </a:r>
          <a:r>
            <a:rPr lang="fr-FR" dirty="0"/>
            <a:t>, </a:t>
          </a:r>
          <a:r>
            <a:rPr lang="fr-FR" dirty="0" err="1"/>
            <a:t>écoles</a:t>
          </a:r>
          <a:r>
            <a:rPr lang="fr-FR" dirty="0"/>
            <a:t>, points rencontres, accueils </a:t>
          </a:r>
          <a:r>
            <a:rPr lang="fr-FR" dirty="0" err="1"/>
            <a:t>mères</a:t>
          </a:r>
          <a:r>
            <a:rPr lang="fr-FR" dirty="0"/>
            <a:t>- enfants, etc.). </a:t>
          </a:r>
        </a:p>
      </dgm:t>
    </dgm:pt>
    <dgm:pt modelId="{36572907-9ACC-134B-BA0E-A720EA9B39AF}" type="parTrans" cxnId="{A089B72E-A273-2D4F-93EE-7CDA58E80BF4}">
      <dgm:prSet/>
      <dgm:spPr/>
      <dgm:t>
        <a:bodyPr/>
        <a:lstStyle/>
        <a:p>
          <a:endParaRPr lang="fr-FR"/>
        </a:p>
      </dgm:t>
    </dgm:pt>
    <dgm:pt modelId="{FFD6E7BD-CC7C-8444-BDAF-0F3386A4A56F}" type="sibTrans" cxnId="{A089B72E-A273-2D4F-93EE-7CDA58E80BF4}">
      <dgm:prSet/>
      <dgm:spPr/>
      <dgm:t>
        <a:bodyPr/>
        <a:lstStyle/>
        <a:p>
          <a:endParaRPr lang="fr-FR"/>
        </a:p>
      </dgm:t>
    </dgm:pt>
    <dgm:pt modelId="{692F6218-8EBA-8048-9772-49893A5E8281}" type="pres">
      <dgm:prSet presAssocID="{2A50F340-5538-7644-BB2D-F063C28DFBEE}" presName="diagram" presStyleCnt="0">
        <dgm:presLayoutVars>
          <dgm:dir/>
          <dgm:resizeHandles val="exact"/>
        </dgm:presLayoutVars>
      </dgm:prSet>
      <dgm:spPr/>
    </dgm:pt>
    <dgm:pt modelId="{30A0054E-B772-7949-B47D-D152AE01637E}" type="pres">
      <dgm:prSet presAssocID="{68A66583-84DB-8E4E-9621-D2724C44C23B}" presName="node" presStyleLbl="node1" presStyleIdx="0" presStyleCnt="5">
        <dgm:presLayoutVars>
          <dgm:bulletEnabled val="1"/>
        </dgm:presLayoutVars>
      </dgm:prSet>
      <dgm:spPr/>
    </dgm:pt>
    <dgm:pt modelId="{2D018881-FCD8-3A4D-863A-A452EC26E7DF}" type="pres">
      <dgm:prSet presAssocID="{E267A849-EF9B-6846-B74D-9D55023BBE9E}" presName="sibTrans" presStyleCnt="0"/>
      <dgm:spPr/>
    </dgm:pt>
    <dgm:pt modelId="{98146CE1-1879-9445-8E7E-2B6D0B3F7812}" type="pres">
      <dgm:prSet presAssocID="{E2239CC7-83AB-C843-9FEB-0FDF51EB946C}" presName="node" presStyleLbl="node1" presStyleIdx="1" presStyleCnt="5">
        <dgm:presLayoutVars>
          <dgm:bulletEnabled val="1"/>
        </dgm:presLayoutVars>
      </dgm:prSet>
      <dgm:spPr/>
    </dgm:pt>
    <dgm:pt modelId="{BF9E7D28-EFF5-7049-8A6E-298929CBCAD5}" type="pres">
      <dgm:prSet presAssocID="{914FEB98-C5B1-C547-81D8-B5422D3F0120}" presName="sibTrans" presStyleCnt="0"/>
      <dgm:spPr/>
    </dgm:pt>
    <dgm:pt modelId="{60A38127-FFCD-544E-BC8F-52B8E43557B2}" type="pres">
      <dgm:prSet presAssocID="{7E4BCD9C-2446-B843-9384-2411B6342AA0}" presName="node" presStyleLbl="node1" presStyleIdx="2" presStyleCnt="5">
        <dgm:presLayoutVars>
          <dgm:bulletEnabled val="1"/>
        </dgm:presLayoutVars>
      </dgm:prSet>
      <dgm:spPr/>
    </dgm:pt>
    <dgm:pt modelId="{9C03D85F-F703-4243-B23D-F75BD249BFC9}" type="pres">
      <dgm:prSet presAssocID="{85816C0B-DA1B-2243-AA4D-3FF15BB9558F}" presName="sibTrans" presStyleCnt="0"/>
      <dgm:spPr/>
    </dgm:pt>
    <dgm:pt modelId="{E06DABE0-0BE8-AF44-97D7-76414BB66178}" type="pres">
      <dgm:prSet presAssocID="{9CBC969F-9C49-FA4B-9558-63920108F8DB}" presName="node" presStyleLbl="node1" presStyleIdx="3" presStyleCnt="5">
        <dgm:presLayoutVars>
          <dgm:bulletEnabled val="1"/>
        </dgm:presLayoutVars>
      </dgm:prSet>
      <dgm:spPr/>
    </dgm:pt>
    <dgm:pt modelId="{FF77E512-2E2A-1D45-ACF2-3BFFDC4EFE1E}" type="pres">
      <dgm:prSet presAssocID="{1D609FBA-ECD3-7043-AFE1-319C71C12795}" presName="sibTrans" presStyleCnt="0"/>
      <dgm:spPr/>
    </dgm:pt>
    <dgm:pt modelId="{0C6927A4-F1CC-CC42-A37F-58E56E353237}" type="pres">
      <dgm:prSet presAssocID="{2FA6A7B5-8521-084B-8E98-A345EDB7E57F}" presName="node" presStyleLbl="node1" presStyleIdx="4" presStyleCnt="5">
        <dgm:presLayoutVars>
          <dgm:bulletEnabled val="1"/>
        </dgm:presLayoutVars>
      </dgm:prSet>
      <dgm:spPr/>
    </dgm:pt>
  </dgm:ptLst>
  <dgm:cxnLst>
    <dgm:cxn modelId="{9DCD0316-2173-DA4B-873B-14F2533ADD96}" type="presOf" srcId="{2A50F340-5538-7644-BB2D-F063C28DFBEE}" destId="{692F6218-8EBA-8048-9772-49893A5E8281}" srcOrd="0" destOrd="0" presId="urn:microsoft.com/office/officeart/2005/8/layout/default"/>
    <dgm:cxn modelId="{20F26916-2FD3-6D4E-A99F-6D6AD37D7BB9}" srcId="{2A50F340-5538-7644-BB2D-F063C28DFBEE}" destId="{68A66583-84DB-8E4E-9621-D2724C44C23B}" srcOrd="0" destOrd="0" parTransId="{1C518D95-B3C9-474E-B45F-1A7BB1119A82}" sibTransId="{E267A849-EF9B-6846-B74D-9D55023BBE9E}"/>
    <dgm:cxn modelId="{A089B72E-A273-2D4F-93EE-7CDA58E80BF4}" srcId="{2A50F340-5538-7644-BB2D-F063C28DFBEE}" destId="{2FA6A7B5-8521-084B-8E98-A345EDB7E57F}" srcOrd="4" destOrd="0" parTransId="{36572907-9ACC-134B-BA0E-A720EA9B39AF}" sibTransId="{FFD6E7BD-CC7C-8444-BDAF-0F3386A4A56F}"/>
    <dgm:cxn modelId="{FD5D8146-CCE6-9241-AE1A-8F340CF7D411}" type="presOf" srcId="{68A66583-84DB-8E4E-9621-D2724C44C23B}" destId="{30A0054E-B772-7949-B47D-D152AE01637E}" srcOrd="0" destOrd="0" presId="urn:microsoft.com/office/officeart/2005/8/layout/default"/>
    <dgm:cxn modelId="{C1992747-6663-6342-8829-10439FCDC506}" srcId="{2A50F340-5538-7644-BB2D-F063C28DFBEE}" destId="{9CBC969F-9C49-FA4B-9558-63920108F8DB}" srcOrd="3" destOrd="0" parTransId="{E553F36F-537A-6547-94C8-89C9FDDD4AEB}" sibTransId="{1D609FBA-ECD3-7043-AFE1-319C71C12795}"/>
    <dgm:cxn modelId="{27E6FC6C-3E58-2540-8C6A-4DAE3D7E1DA2}" type="presOf" srcId="{E2239CC7-83AB-C843-9FEB-0FDF51EB946C}" destId="{98146CE1-1879-9445-8E7E-2B6D0B3F7812}" srcOrd="0" destOrd="0" presId="urn:microsoft.com/office/officeart/2005/8/layout/default"/>
    <dgm:cxn modelId="{35274471-F9BE-B34F-B96A-DDFD003A14EC}" srcId="{2A50F340-5538-7644-BB2D-F063C28DFBEE}" destId="{7E4BCD9C-2446-B843-9384-2411B6342AA0}" srcOrd="2" destOrd="0" parTransId="{F1DA1593-E3CC-AF4D-A4B1-C205C091FC5F}" sibTransId="{85816C0B-DA1B-2243-AA4D-3FF15BB9558F}"/>
    <dgm:cxn modelId="{B7A17A71-0C91-4C49-BDA2-C894FB64D77B}" srcId="{2A50F340-5538-7644-BB2D-F063C28DFBEE}" destId="{E2239CC7-83AB-C843-9FEB-0FDF51EB946C}" srcOrd="1" destOrd="0" parTransId="{CBBDC2F7-E90E-8444-A7E5-6A7EC5F3BEE1}" sibTransId="{914FEB98-C5B1-C547-81D8-B5422D3F0120}"/>
    <dgm:cxn modelId="{A09BED84-5663-7A45-8B2F-61C086C9A2A5}" type="presOf" srcId="{9CBC969F-9C49-FA4B-9558-63920108F8DB}" destId="{E06DABE0-0BE8-AF44-97D7-76414BB66178}" srcOrd="0" destOrd="0" presId="urn:microsoft.com/office/officeart/2005/8/layout/default"/>
    <dgm:cxn modelId="{5B4154AF-6945-5044-9BB3-4D9203D9C730}" type="presOf" srcId="{2FA6A7B5-8521-084B-8E98-A345EDB7E57F}" destId="{0C6927A4-F1CC-CC42-A37F-58E56E353237}" srcOrd="0" destOrd="0" presId="urn:microsoft.com/office/officeart/2005/8/layout/default"/>
    <dgm:cxn modelId="{7D2187F7-DF73-604B-8E55-0ED39EECCDCA}" type="presOf" srcId="{7E4BCD9C-2446-B843-9384-2411B6342AA0}" destId="{60A38127-FFCD-544E-BC8F-52B8E43557B2}" srcOrd="0" destOrd="0" presId="urn:microsoft.com/office/officeart/2005/8/layout/default"/>
    <dgm:cxn modelId="{D42A8562-C082-7547-B604-4B89FE39970C}" type="presParOf" srcId="{692F6218-8EBA-8048-9772-49893A5E8281}" destId="{30A0054E-B772-7949-B47D-D152AE01637E}" srcOrd="0" destOrd="0" presId="urn:microsoft.com/office/officeart/2005/8/layout/default"/>
    <dgm:cxn modelId="{7D769F3E-1BD3-8F4E-9B08-F736F88EEE76}" type="presParOf" srcId="{692F6218-8EBA-8048-9772-49893A5E8281}" destId="{2D018881-FCD8-3A4D-863A-A452EC26E7DF}" srcOrd="1" destOrd="0" presId="urn:microsoft.com/office/officeart/2005/8/layout/default"/>
    <dgm:cxn modelId="{C1E1F6E9-47D8-CD44-B187-347C60F8CA21}" type="presParOf" srcId="{692F6218-8EBA-8048-9772-49893A5E8281}" destId="{98146CE1-1879-9445-8E7E-2B6D0B3F7812}" srcOrd="2" destOrd="0" presId="urn:microsoft.com/office/officeart/2005/8/layout/default"/>
    <dgm:cxn modelId="{34C342F7-2648-F540-90CB-F4A0FA8BD8B2}" type="presParOf" srcId="{692F6218-8EBA-8048-9772-49893A5E8281}" destId="{BF9E7D28-EFF5-7049-8A6E-298929CBCAD5}" srcOrd="3" destOrd="0" presId="urn:microsoft.com/office/officeart/2005/8/layout/default"/>
    <dgm:cxn modelId="{48BDF577-439E-0C4B-8EAE-82EFAE783768}" type="presParOf" srcId="{692F6218-8EBA-8048-9772-49893A5E8281}" destId="{60A38127-FFCD-544E-BC8F-52B8E43557B2}" srcOrd="4" destOrd="0" presId="urn:microsoft.com/office/officeart/2005/8/layout/default"/>
    <dgm:cxn modelId="{716DC7A0-D098-404A-B5D0-3EDA25E4E1FC}" type="presParOf" srcId="{692F6218-8EBA-8048-9772-49893A5E8281}" destId="{9C03D85F-F703-4243-B23D-F75BD249BFC9}" srcOrd="5" destOrd="0" presId="urn:microsoft.com/office/officeart/2005/8/layout/default"/>
    <dgm:cxn modelId="{E3B82AF6-1F65-EB41-9D43-2195832DDD1A}" type="presParOf" srcId="{692F6218-8EBA-8048-9772-49893A5E8281}" destId="{E06DABE0-0BE8-AF44-97D7-76414BB66178}" srcOrd="6" destOrd="0" presId="urn:microsoft.com/office/officeart/2005/8/layout/default"/>
    <dgm:cxn modelId="{C7AC7188-8B21-0C4D-A053-248E8E8708D1}" type="presParOf" srcId="{692F6218-8EBA-8048-9772-49893A5E8281}" destId="{FF77E512-2E2A-1D45-ACF2-3BFFDC4EFE1E}" srcOrd="7" destOrd="0" presId="urn:microsoft.com/office/officeart/2005/8/layout/default"/>
    <dgm:cxn modelId="{ACA2DF7C-76E2-0646-8CF7-374843ACC0E4}" type="presParOf" srcId="{692F6218-8EBA-8048-9772-49893A5E8281}" destId="{0C6927A4-F1CC-CC42-A37F-58E56E35323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084646-6E35-B94C-A703-5BB440A852B7}" type="doc">
      <dgm:prSet loTypeId="urn:microsoft.com/office/officeart/2005/8/layout/default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CC90189-BF61-E243-ACE0-C6960D71EF71}">
      <dgm:prSet/>
      <dgm:spPr/>
      <dgm:t>
        <a:bodyPr/>
        <a:lstStyle/>
        <a:p>
          <a:r>
            <a:rPr lang="fr-FR" dirty="0"/>
            <a:t>Institutions prenant en charge les handicaps intellectuels et physiques (CAMSP </a:t>
          </a:r>
          <a:r>
            <a:rPr lang="fr-FR" dirty="0" err="1"/>
            <a:t>spécialisés</a:t>
          </a:r>
          <a:r>
            <a:rPr lang="fr-FR" dirty="0"/>
            <a:t>, SESSAD, centres de </a:t>
          </a:r>
          <a:r>
            <a:rPr lang="fr-FR" dirty="0" err="1"/>
            <a:t>rééducation</a:t>
          </a:r>
          <a:r>
            <a:rPr lang="fr-FR" dirty="0"/>
            <a:t>, MAS, IME, ESAT, etc.).</a:t>
          </a:r>
        </a:p>
      </dgm:t>
    </dgm:pt>
    <dgm:pt modelId="{797CE03F-8CD7-8D48-A63F-CAFD6E4C9E68}" type="parTrans" cxnId="{913A5123-C2C7-7D45-8D23-809199181A3B}">
      <dgm:prSet/>
      <dgm:spPr/>
      <dgm:t>
        <a:bodyPr/>
        <a:lstStyle/>
        <a:p>
          <a:endParaRPr lang="fr-FR"/>
        </a:p>
      </dgm:t>
    </dgm:pt>
    <dgm:pt modelId="{0F216F4F-DC74-FB45-8A7D-6786AD793DAC}" type="sibTrans" cxnId="{913A5123-C2C7-7D45-8D23-809199181A3B}">
      <dgm:prSet/>
      <dgm:spPr/>
      <dgm:t>
        <a:bodyPr/>
        <a:lstStyle/>
        <a:p>
          <a:endParaRPr lang="fr-FR"/>
        </a:p>
      </dgm:t>
    </dgm:pt>
    <dgm:pt modelId="{16F5E11B-9F74-6E47-A604-674E382E9CE2}">
      <dgm:prSet/>
      <dgm:spPr/>
      <dgm:t>
        <a:bodyPr/>
        <a:lstStyle/>
        <a:p>
          <a:r>
            <a:rPr lang="fr-FR"/>
            <a:t>Institutions du secteur judiciaire et pénitentiaire. </a:t>
          </a:r>
        </a:p>
      </dgm:t>
    </dgm:pt>
    <dgm:pt modelId="{F47266FB-4E16-8745-A2A6-9FA02053A454}" type="parTrans" cxnId="{09A77565-607C-7747-9881-2EF833DB7583}">
      <dgm:prSet/>
      <dgm:spPr/>
      <dgm:t>
        <a:bodyPr/>
        <a:lstStyle/>
        <a:p>
          <a:endParaRPr lang="fr-FR"/>
        </a:p>
      </dgm:t>
    </dgm:pt>
    <dgm:pt modelId="{60B77B73-AFDA-4A41-B134-5CD1BC4C6155}" type="sibTrans" cxnId="{09A77565-607C-7747-9881-2EF833DB7583}">
      <dgm:prSet/>
      <dgm:spPr/>
      <dgm:t>
        <a:bodyPr/>
        <a:lstStyle/>
        <a:p>
          <a:endParaRPr lang="fr-FR"/>
        </a:p>
      </dgm:t>
    </dgm:pt>
    <dgm:pt modelId="{DEBDA820-D61A-174E-9A05-977DD3DEDB11}">
      <dgm:prSet/>
      <dgm:spPr/>
      <dgm:t>
        <a:bodyPr/>
        <a:lstStyle/>
        <a:p>
          <a:r>
            <a:rPr lang="fr-FR" dirty="0"/>
            <a:t>- Institutions pour sujets vieillissants (maisons de retraite, EHPAD, services </a:t>
          </a:r>
          <a:r>
            <a:rPr lang="fr-FR" dirty="0" err="1"/>
            <a:t>gériatriques</a:t>
          </a:r>
          <a:r>
            <a:rPr lang="fr-FR" dirty="0"/>
            <a:t>).</a:t>
          </a:r>
        </a:p>
      </dgm:t>
    </dgm:pt>
    <dgm:pt modelId="{5D6F0747-D1C7-354B-9328-BCC9930A2336}" type="parTrans" cxnId="{5173D9CF-ECA2-2044-B501-B8FF7489CEF1}">
      <dgm:prSet/>
      <dgm:spPr/>
      <dgm:t>
        <a:bodyPr/>
        <a:lstStyle/>
        <a:p>
          <a:endParaRPr lang="fr-FR"/>
        </a:p>
      </dgm:t>
    </dgm:pt>
    <dgm:pt modelId="{7D3E9552-77A8-0345-93E0-8A6AC9AE61B7}" type="sibTrans" cxnId="{5173D9CF-ECA2-2044-B501-B8FF7489CEF1}">
      <dgm:prSet/>
      <dgm:spPr/>
      <dgm:t>
        <a:bodyPr/>
        <a:lstStyle/>
        <a:p>
          <a:endParaRPr lang="fr-FR"/>
        </a:p>
      </dgm:t>
    </dgm:pt>
    <dgm:pt modelId="{4D20DB38-E471-C545-8208-0B2CEFF63F41}">
      <dgm:prSet/>
      <dgm:spPr/>
      <dgm:t>
        <a:bodyPr/>
        <a:lstStyle/>
        <a:p>
          <a:r>
            <a:rPr lang="fr-FR"/>
            <a:t>Services proposant des consultations ou des lieux d’écoute (aide aux victimes, aux personnes en situation de toxicomanie, d’alcoolisme, de prostitution, etc.).</a:t>
          </a:r>
        </a:p>
      </dgm:t>
    </dgm:pt>
    <dgm:pt modelId="{02CFD867-CF05-3444-AA5B-CABB2CED084D}" type="parTrans" cxnId="{07368230-A263-C543-B31B-87F1CAC8078A}">
      <dgm:prSet/>
      <dgm:spPr/>
      <dgm:t>
        <a:bodyPr/>
        <a:lstStyle/>
        <a:p>
          <a:endParaRPr lang="fr-FR"/>
        </a:p>
      </dgm:t>
    </dgm:pt>
    <dgm:pt modelId="{DC31B835-8F64-3345-83B5-BBFB703755BA}" type="sibTrans" cxnId="{07368230-A263-C543-B31B-87F1CAC8078A}">
      <dgm:prSet/>
      <dgm:spPr/>
      <dgm:t>
        <a:bodyPr/>
        <a:lstStyle/>
        <a:p>
          <a:endParaRPr lang="fr-FR"/>
        </a:p>
      </dgm:t>
    </dgm:pt>
    <dgm:pt modelId="{2AE63ED1-CA6A-F448-BE47-CB8465D66CFE}">
      <dgm:prSet/>
      <dgm:spPr/>
      <dgm:t>
        <a:bodyPr/>
        <a:lstStyle/>
        <a:p>
          <a:r>
            <a:rPr lang="fr-FR"/>
            <a:t>Centres médico-sociaux, centres d’accueil pour personnes en situation de précarité (bénéficiaires du RMI, de la CMU, SDF, etc.), missions locales...</a:t>
          </a:r>
        </a:p>
      </dgm:t>
    </dgm:pt>
    <dgm:pt modelId="{4758C6BD-2DC4-7746-9831-F65994829946}" type="parTrans" cxnId="{6543DB36-6463-A649-A568-7DA93848185F}">
      <dgm:prSet/>
      <dgm:spPr/>
      <dgm:t>
        <a:bodyPr/>
        <a:lstStyle/>
        <a:p>
          <a:endParaRPr lang="fr-FR"/>
        </a:p>
      </dgm:t>
    </dgm:pt>
    <dgm:pt modelId="{A9BDB669-6677-9942-8D22-509EBFFD3677}" type="sibTrans" cxnId="{6543DB36-6463-A649-A568-7DA93848185F}">
      <dgm:prSet/>
      <dgm:spPr/>
      <dgm:t>
        <a:bodyPr/>
        <a:lstStyle/>
        <a:p>
          <a:endParaRPr lang="fr-FR"/>
        </a:p>
      </dgm:t>
    </dgm:pt>
    <dgm:pt modelId="{A721C2F3-AA17-4C4F-8AD1-5746832CB1A5}">
      <dgm:prSet/>
      <dgm:spPr/>
      <dgm:t>
        <a:bodyPr/>
        <a:lstStyle/>
        <a:p>
          <a:r>
            <a:rPr lang="fr-FR" dirty="0" err="1"/>
            <a:t>Réseaux</a:t>
          </a:r>
          <a:r>
            <a:rPr lang="fr-FR" dirty="0"/>
            <a:t> sociaux (autour de la </a:t>
          </a:r>
          <a:r>
            <a:rPr lang="fr-FR" dirty="0" err="1"/>
            <a:t>périnatalite</a:t>
          </a:r>
          <a:r>
            <a:rPr lang="fr-FR" dirty="0"/>
            <a:t>́, de la PMI, de l’errance, des banlieues, etc.).</a:t>
          </a:r>
        </a:p>
        <a:p>
          <a:r>
            <a:rPr lang="fr-FR" dirty="0"/>
            <a:t>Institutions caritatives et humanitaires. </a:t>
          </a:r>
        </a:p>
      </dgm:t>
    </dgm:pt>
    <dgm:pt modelId="{2A89A163-2CD8-C54D-BC56-370C8A82EA27}" type="parTrans" cxnId="{2FCE4180-6CE7-9548-B32A-C67E77C2687F}">
      <dgm:prSet/>
      <dgm:spPr/>
      <dgm:t>
        <a:bodyPr/>
        <a:lstStyle/>
        <a:p>
          <a:endParaRPr lang="fr-FR"/>
        </a:p>
      </dgm:t>
    </dgm:pt>
    <dgm:pt modelId="{AB524DEE-EF9C-4C4A-AE36-F303FD149638}" type="sibTrans" cxnId="{2FCE4180-6CE7-9548-B32A-C67E77C2687F}">
      <dgm:prSet/>
      <dgm:spPr/>
      <dgm:t>
        <a:bodyPr/>
        <a:lstStyle/>
        <a:p>
          <a:endParaRPr lang="fr-FR"/>
        </a:p>
      </dgm:t>
    </dgm:pt>
    <dgm:pt modelId="{BBE10673-29F5-5F4E-9E1A-85173D989F4F}" type="pres">
      <dgm:prSet presAssocID="{2D084646-6E35-B94C-A703-5BB440A852B7}" presName="diagram" presStyleCnt="0">
        <dgm:presLayoutVars>
          <dgm:dir/>
          <dgm:resizeHandles val="exact"/>
        </dgm:presLayoutVars>
      </dgm:prSet>
      <dgm:spPr/>
    </dgm:pt>
    <dgm:pt modelId="{83BD9862-59CD-BF45-B0FA-052BC195A736}" type="pres">
      <dgm:prSet presAssocID="{BCC90189-BF61-E243-ACE0-C6960D71EF71}" presName="node" presStyleLbl="node1" presStyleIdx="0" presStyleCnt="6">
        <dgm:presLayoutVars>
          <dgm:bulletEnabled val="1"/>
        </dgm:presLayoutVars>
      </dgm:prSet>
      <dgm:spPr/>
    </dgm:pt>
    <dgm:pt modelId="{11838CD7-4B87-2D45-9231-E9B115D50446}" type="pres">
      <dgm:prSet presAssocID="{0F216F4F-DC74-FB45-8A7D-6786AD793DAC}" presName="sibTrans" presStyleCnt="0"/>
      <dgm:spPr/>
    </dgm:pt>
    <dgm:pt modelId="{04A857FF-BA85-4544-A8C0-FC22AA059EBB}" type="pres">
      <dgm:prSet presAssocID="{16F5E11B-9F74-6E47-A604-674E382E9CE2}" presName="node" presStyleLbl="node1" presStyleIdx="1" presStyleCnt="6">
        <dgm:presLayoutVars>
          <dgm:bulletEnabled val="1"/>
        </dgm:presLayoutVars>
      </dgm:prSet>
      <dgm:spPr/>
    </dgm:pt>
    <dgm:pt modelId="{3758023E-671D-7749-A547-967FFB6E32F3}" type="pres">
      <dgm:prSet presAssocID="{60B77B73-AFDA-4A41-B134-5CD1BC4C6155}" presName="sibTrans" presStyleCnt="0"/>
      <dgm:spPr/>
    </dgm:pt>
    <dgm:pt modelId="{C863857E-F8C2-C448-8736-C7DB224DE0C5}" type="pres">
      <dgm:prSet presAssocID="{DEBDA820-D61A-174E-9A05-977DD3DEDB11}" presName="node" presStyleLbl="node1" presStyleIdx="2" presStyleCnt="6">
        <dgm:presLayoutVars>
          <dgm:bulletEnabled val="1"/>
        </dgm:presLayoutVars>
      </dgm:prSet>
      <dgm:spPr/>
    </dgm:pt>
    <dgm:pt modelId="{5026CFBB-C96F-9E47-B5C8-B45BAD820879}" type="pres">
      <dgm:prSet presAssocID="{7D3E9552-77A8-0345-93E0-8A6AC9AE61B7}" presName="sibTrans" presStyleCnt="0"/>
      <dgm:spPr/>
    </dgm:pt>
    <dgm:pt modelId="{7F41D947-A28A-A446-9CF1-1C85D03EA16E}" type="pres">
      <dgm:prSet presAssocID="{4D20DB38-E471-C545-8208-0B2CEFF63F41}" presName="node" presStyleLbl="node1" presStyleIdx="3" presStyleCnt="6">
        <dgm:presLayoutVars>
          <dgm:bulletEnabled val="1"/>
        </dgm:presLayoutVars>
      </dgm:prSet>
      <dgm:spPr/>
    </dgm:pt>
    <dgm:pt modelId="{A84F4F1B-5433-044C-B225-B40198FF3135}" type="pres">
      <dgm:prSet presAssocID="{DC31B835-8F64-3345-83B5-BBFB703755BA}" presName="sibTrans" presStyleCnt="0"/>
      <dgm:spPr/>
    </dgm:pt>
    <dgm:pt modelId="{D9F94C0B-8594-814C-9403-674EFB412560}" type="pres">
      <dgm:prSet presAssocID="{2AE63ED1-CA6A-F448-BE47-CB8465D66CFE}" presName="node" presStyleLbl="node1" presStyleIdx="4" presStyleCnt="6">
        <dgm:presLayoutVars>
          <dgm:bulletEnabled val="1"/>
        </dgm:presLayoutVars>
      </dgm:prSet>
      <dgm:spPr/>
    </dgm:pt>
    <dgm:pt modelId="{6845131C-4A96-4143-8FB9-36AB5E2EE4F4}" type="pres">
      <dgm:prSet presAssocID="{A9BDB669-6677-9942-8D22-509EBFFD3677}" presName="sibTrans" presStyleCnt="0"/>
      <dgm:spPr/>
    </dgm:pt>
    <dgm:pt modelId="{0A84A79A-D30B-9547-BC66-522D70F1B34F}" type="pres">
      <dgm:prSet presAssocID="{A721C2F3-AA17-4C4F-8AD1-5746832CB1A5}" presName="node" presStyleLbl="node1" presStyleIdx="5" presStyleCnt="6">
        <dgm:presLayoutVars>
          <dgm:bulletEnabled val="1"/>
        </dgm:presLayoutVars>
      </dgm:prSet>
      <dgm:spPr/>
    </dgm:pt>
  </dgm:ptLst>
  <dgm:cxnLst>
    <dgm:cxn modelId="{656FB007-7669-FD40-9CF3-F5A8B4A375C2}" type="presOf" srcId="{DEBDA820-D61A-174E-9A05-977DD3DEDB11}" destId="{C863857E-F8C2-C448-8736-C7DB224DE0C5}" srcOrd="0" destOrd="0" presId="urn:microsoft.com/office/officeart/2005/8/layout/default"/>
    <dgm:cxn modelId="{EEFDC419-20A7-E945-BA37-C98D8275005F}" type="presOf" srcId="{A721C2F3-AA17-4C4F-8AD1-5746832CB1A5}" destId="{0A84A79A-D30B-9547-BC66-522D70F1B34F}" srcOrd="0" destOrd="0" presId="urn:microsoft.com/office/officeart/2005/8/layout/default"/>
    <dgm:cxn modelId="{913A5123-C2C7-7D45-8D23-809199181A3B}" srcId="{2D084646-6E35-B94C-A703-5BB440A852B7}" destId="{BCC90189-BF61-E243-ACE0-C6960D71EF71}" srcOrd="0" destOrd="0" parTransId="{797CE03F-8CD7-8D48-A63F-CAFD6E4C9E68}" sibTransId="{0F216F4F-DC74-FB45-8A7D-6786AD793DAC}"/>
    <dgm:cxn modelId="{07368230-A263-C543-B31B-87F1CAC8078A}" srcId="{2D084646-6E35-B94C-A703-5BB440A852B7}" destId="{4D20DB38-E471-C545-8208-0B2CEFF63F41}" srcOrd="3" destOrd="0" parTransId="{02CFD867-CF05-3444-AA5B-CABB2CED084D}" sibTransId="{DC31B835-8F64-3345-83B5-BBFB703755BA}"/>
    <dgm:cxn modelId="{6543DB36-6463-A649-A568-7DA93848185F}" srcId="{2D084646-6E35-B94C-A703-5BB440A852B7}" destId="{2AE63ED1-CA6A-F448-BE47-CB8465D66CFE}" srcOrd="4" destOrd="0" parTransId="{4758C6BD-2DC4-7746-9831-F65994829946}" sibTransId="{A9BDB669-6677-9942-8D22-509EBFFD3677}"/>
    <dgm:cxn modelId="{09A77565-607C-7747-9881-2EF833DB7583}" srcId="{2D084646-6E35-B94C-A703-5BB440A852B7}" destId="{16F5E11B-9F74-6E47-A604-674E382E9CE2}" srcOrd="1" destOrd="0" parTransId="{F47266FB-4E16-8745-A2A6-9FA02053A454}" sibTransId="{60B77B73-AFDA-4A41-B134-5CD1BC4C6155}"/>
    <dgm:cxn modelId="{2F00284C-AF08-A44D-96D7-10B3D7C69F26}" type="presOf" srcId="{4D20DB38-E471-C545-8208-0B2CEFF63F41}" destId="{7F41D947-A28A-A446-9CF1-1C85D03EA16E}" srcOrd="0" destOrd="0" presId="urn:microsoft.com/office/officeart/2005/8/layout/default"/>
    <dgm:cxn modelId="{02C46A77-BC78-FA43-84F9-FFF9D7FFB57F}" type="presOf" srcId="{2AE63ED1-CA6A-F448-BE47-CB8465D66CFE}" destId="{D9F94C0B-8594-814C-9403-674EFB412560}" srcOrd="0" destOrd="0" presId="urn:microsoft.com/office/officeart/2005/8/layout/default"/>
    <dgm:cxn modelId="{4E8E007D-92DC-4F46-9289-A364C48CDAF4}" type="presOf" srcId="{BCC90189-BF61-E243-ACE0-C6960D71EF71}" destId="{83BD9862-59CD-BF45-B0FA-052BC195A736}" srcOrd="0" destOrd="0" presId="urn:microsoft.com/office/officeart/2005/8/layout/default"/>
    <dgm:cxn modelId="{2FCE4180-6CE7-9548-B32A-C67E77C2687F}" srcId="{2D084646-6E35-B94C-A703-5BB440A852B7}" destId="{A721C2F3-AA17-4C4F-8AD1-5746832CB1A5}" srcOrd="5" destOrd="0" parTransId="{2A89A163-2CD8-C54D-BC56-370C8A82EA27}" sibTransId="{AB524DEE-EF9C-4C4A-AE36-F303FD149638}"/>
    <dgm:cxn modelId="{E7BD3A89-0EE5-8445-B1FD-D33E533D09C2}" type="presOf" srcId="{16F5E11B-9F74-6E47-A604-674E382E9CE2}" destId="{04A857FF-BA85-4544-A8C0-FC22AA059EBB}" srcOrd="0" destOrd="0" presId="urn:microsoft.com/office/officeart/2005/8/layout/default"/>
    <dgm:cxn modelId="{CB4F188C-766C-AA43-96B6-97C42321814B}" type="presOf" srcId="{2D084646-6E35-B94C-A703-5BB440A852B7}" destId="{BBE10673-29F5-5F4E-9E1A-85173D989F4F}" srcOrd="0" destOrd="0" presId="urn:microsoft.com/office/officeart/2005/8/layout/default"/>
    <dgm:cxn modelId="{5173D9CF-ECA2-2044-B501-B8FF7489CEF1}" srcId="{2D084646-6E35-B94C-A703-5BB440A852B7}" destId="{DEBDA820-D61A-174E-9A05-977DD3DEDB11}" srcOrd="2" destOrd="0" parTransId="{5D6F0747-D1C7-354B-9328-BCC9930A2336}" sibTransId="{7D3E9552-77A8-0345-93E0-8A6AC9AE61B7}"/>
    <dgm:cxn modelId="{2210C1E7-DE85-DF4B-9625-B1881DA12A33}" type="presParOf" srcId="{BBE10673-29F5-5F4E-9E1A-85173D989F4F}" destId="{83BD9862-59CD-BF45-B0FA-052BC195A736}" srcOrd="0" destOrd="0" presId="urn:microsoft.com/office/officeart/2005/8/layout/default"/>
    <dgm:cxn modelId="{8EF5455E-A313-344B-9F81-8A45C06D06C7}" type="presParOf" srcId="{BBE10673-29F5-5F4E-9E1A-85173D989F4F}" destId="{11838CD7-4B87-2D45-9231-E9B115D50446}" srcOrd="1" destOrd="0" presId="urn:microsoft.com/office/officeart/2005/8/layout/default"/>
    <dgm:cxn modelId="{8B413FAF-D49E-B146-BD00-704CF0717A67}" type="presParOf" srcId="{BBE10673-29F5-5F4E-9E1A-85173D989F4F}" destId="{04A857FF-BA85-4544-A8C0-FC22AA059EBB}" srcOrd="2" destOrd="0" presId="urn:microsoft.com/office/officeart/2005/8/layout/default"/>
    <dgm:cxn modelId="{62AE5B78-3891-7F44-9CB0-0AEBA33413EF}" type="presParOf" srcId="{BBE10673-29F5-5F4E-9E1A-85173D989F4F}" destId="{3758023E-671D-7749-A547-967FFB6E32F3}" srcOrd="3" destOrd="0" presId="urn:microsoft.com/office/officeart/2005/8/layout/default"/>
    <dgm:cxn modelId="{6594AD55-8048-864E-847A-E3A5BF3CD4B0}" type="presParOf" srcId="{BBE10673-29F5-5F4E-9E1A-85173D989F4F}" destId="{C863857E-F8C2-C448-8736-C7DB224DE0C5}" srcOrd="4" destOrd="0" presId="urn:microsoft.com/office/officeart/2005/8/layout/default"/>
    <dgm:cxn modelId="{75E4CED9-D923-2A4D-BE3B-9F8A2EFEE58A}" type="presParOf" srcId="{BBE10673-29F5-5F4E-9E1A-85173D989F4F}" destId="{5026CFBB-C96F-9E47-B5C8-B45BAD820879}" srcOrd="5" destOrd="0" presId="urn:microsoft.com/office/officeart/2005/8/layout/default"/>
    <dgm:cxn modelId="{11E94998-CD7D-4A46-B65F-A91623301F2A}" type="presParOf" srcId="{BBE10673-29F5-5F4E-9E1A-85173D989F4F}" destId="{7F41D947-A28A-A446-9CF1-1C85D03EA16E}" srcOrd="6" destOrd="0" presId="urn:microsoft.com/office/officeart/2005/8/layout/default"/>
    <dgm:cxn modelId="{FE07F40F-F415-DC4E-B9BA-E3C0D98E1086}" type="presParOf" srcId="{BBE10673-29F5-5F4E-9E1A-85173D989F4F}" destId="{A84F4F1B-5433-044C-B225-B40198FF3135}" srcOrd="7" destOrd="0" presId="urn:microsoft.com/office/officeart/2005/8/layout/default"/>
    <dgm:cxn modelId="{15C5C25A-1D1A-7A4B-8FEE-CEAAB942C77D}" type="presParOf" srcId="{BBE10673-29F5-5F4E-9E1A-85173D989F4F}" destId="{D9F94C0B-8594-814C-9403-674EFB412560}" srcOrd="8" destOrd="0" presId="urn:microsoft.com/office/officeart/2005/8/layout/default"/>
    <dgm:cxn modelId="{CB4FC2A2-964F-934D-8FBA-E82B75875B5B}" type="presParOf" srcId="{BBE10673-29F5-5F4E-9E1A-85173D989F4F}" destId="{6845131C-4A96-4143-8FB9-36AB5E2EE4F4}" srcOrd="9" destOrd="0" presId="urn:microsoft.com/office/officeart/2005/8/layout/default"/>
    <dgm:cxn modelId="{A4B4B0CD-40D3-3349-9B55-A30E7E7C6AC3}" type="presParOf" srcId="{BBE10673-29F5-5F4E-9E1A-85173D989F4F}" destId="{0A84A79A-D30B-9547-BC66-522D70F1B34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9E95BD-D52E-E146-9152-5DE8A7366182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F3E510D-CBA3-014C-8994-9D42B8A34727}">
      <dgm:prSet/>
      <dgm:spPr/>
      <dgm:t>
        <a:bodyPr/>
        <a:lstStyle/>
        <a:p>
          <a:r>
            <a:rPr lang="fr-FR" dirty="0"/>
            <a:t>La moitié de la promotion a répondu au questionnaire</a:t>
          </a:r>
        </a:p>
      </dgm:t>
    </dgm:pt>
    <dgm:pt modelId="{522726CA-6DE6-DC46-8DAC-6EDC7FBA1506}" type="parTrans" cxnId="{ABE3A981-16E8-B04B-99FD-9CF28CF63DD8}">
      <dgm:prSet/>
      <dgm:spPr/>
      <dgm:t>
        <a:bodyPr/>
        <a:lstStyle/>
        <a:p>
          <a:endParaRPr lang="fr-FR"/>
        </a:p>
      </dgm:t>
    </dgm:pt>
    <dgm:pt modelId="{5F2B11CF-B4AE-8043-ADFB-D702E413F261}" type="sibTrans" cxnId="{ABE3A981-16E8-B04B-99FD-9CF28CF63DD8}">
      <dgm:prSet/>
      <dgm:spPr/>
      <dgm:t>
        <a:bodyPr/>
        <a:lstStyle/>
        <a:p>
          <a:endParaRPr lang="fr-FR"/>
        </a:p>
      </dgm:t>
    </dgm:pt>
    <dgm:pt modelId="{4678EB1E-01AC-2141-92DF-7A91DA8EFFE4}">
      <dgm:prSet/>
      <dgm:spPr/>
      <dgm:t>
        <a:bodyPr/>
        <a:lstStyle/>
        <a:p>
          <a:r>
            <a:rPr lang="fr-FR" b="1" i="1" dirty="0" err="1"/>
            <a:t>Salariés</a:t>
          </a:r>
          <a:r>
            <a:rPr lang="fr-FR" b="1" i="1" dirty="0"/>
            <a:t> </a:t>
          </a:r>
          <a:r>
            <a:rPr lang="fr-FR" dirty="0"/>
            <a:t>: </a:t>
          </a:r>
          <a:r>
            <a:rPr lang="fr-FR" b="1" dirty="0"/>
            <a:t>89%</a:t>
          </a:r>
          <a:r>
            <a:rPr lang="fr-FR" dirty="0"/>
            <a:t>. </a:t>
          </a:r>
        </a:p>
      </dgm:t>
    </dgm:pt>
    <dgm:pt modelId="{1AB8A686-C7E1-834A-B257-DEBA2878D576}" type="parTrans" cxnId="{C0765FE6-98D1-DA42-8D00-194B44FC7E59}">
      <dgm:prSet/>
      <dgm:spPr/>
      <dgm:t>
        <a:bodyPr/>
        <a:lstStyle/>
        <a:p>
          <a:endParaRPr lang="fr-FR"/>
        </a:p>
      </dgm:t>
    </dgm:pt>
    <dgm:pt modelId="{E2A9D9AA-676A-CE44-BBE4-437E387FD752}" type="sibTrans" cxnId="{C0765FE6-98D1-DA42-8D00-194B44FC7E59}">
      <dgm:prSet/>
      <dgm:spPr/>
      <dgm:t>
        <a:bodyPr/>
        <a:lstStyle/>
        <a:p>
          <a:endParaRPr lang="fr-FR"/>
        </a:p>
      </dgm:t>
    </dgm:pt>
    <dgm:pt modelId="{C694565B-3BB4-8E47-9402-9F62A5207672}">
      <dgm:prSet/>
      <dgm:spPr/>
      <dgm:t>
        <a:bodyPr/>
        <a:lstStyle/>
        <a:p>
          <a:r>
            <a:rPr lang="fr-FR" b="1" i="1" dirty="0"/>
            <a:t>CDI </a:t>
          </a:r>
          <a:r>
            <a:rPr lang="fr-FR" dirty="0"/>
            <a:t>: </a:t>
          </a:r>
          <a:r>
            <a:rPr lang="fr-FR" b="1" dirty="0"/>
            <a:t>45% </a:t>
          </a:r>
          <a:r>
            <a:rPr lang="fr-FR" dirty="0"/>
            <a:t>des postes </a:t>
          </a:r>
        </a:p>
      </dgm:t>
    </dgm:pt>
    <dgm:pt modelId="{D6B42962-FA6E-A043-BB69-0375345494A3}" type="parTrans" cxnId="{BC66056A-1D92-D049-AF32-C4FD9429F2AD}">
      <dgm:prSet/>
      <dgm:spPr/>
      <dgm:t>
        <a:bodyPr/>
        <a:lstStyle/>
        <a:p>
          <a:endParaRPr lang="fr-FR"/>
        </a:p>
      </dgm:t>
    </dgm:pt>
    <dgm:pt modelId="{CA33F126-9B29-E54B-A884-0EDD46E8E6A5}" type="sibTrans" cxnId="{BC66056A-1D92-D049-AF32-C4FD9429F2AD}">
      <dgm:prSet/>
      <dgm:spPr/>
      <dgm:t>
        <a:bodyPr/>
        <a:lstStyle/>
        <a:p>
          <a:endParaRPr lang="fr-FR"/>
        </a:p>
      </dgm:t>
    </dgm:pt>
    <dgm:pt modelId="{9341639D-DDBE-594D-8798-4F72BBB2AAF6}">
      <dgm:prSet/>
      <dgm:spPr/>
      <dgm:t>
        <a:bodyPr/>
        <a:lstStyle/>
        <a:p>
          <a:r>
            <a:rPr lang="fr-FR" dirty="0"/>
            <a:t>seulement </a:t>
          </a:r>
          <a:r>
            <a:rPr lang="fr-FR" b="1" dirty="0"/>
            <a:t>16% </a:t>
          </a:r>
          <a:r>
            <a:rPr lang="fr-FR" dirty="0"/>
            <a:t>des postes à temps plein sont en CDI</a:t>
          </a:r>
          <a:br>
            <a:rPr lang="fr-FR" dirty="0"/>
          </a:br>
          <a:endParaRPr lang="fr-FR" dirty="0"/>
        </a:p>
      </dgm:t>
    </dgm:pt>
    <dgm:pt modelId="{A7E68E5C-025A-3F49-AB46-D0F8E4E3AE06}" type="parTrans" cxnId="{0A02D5EA-EEBE-DF49-86C6-1C3A046AAC66}">
      <dgm:prSet/>
      <dgm:spPr/>
      <dgm:t>
        <a:bodyPr/>
        <a:lstStyle/>
        <a:p>
          <a:endParaRPr lang="fr-FR"/>
        </a:p>
      </dgm:t>
    </dgm:pt>
    <dgm:pt modelId="{D3DB9FF7-B11B-F34B-8F31-747C427BFD1D}" type="sibTrans" cxnId="{0A02D5EA-EEBE-DF49-86C6-1C3A046AAC66}">
      <dgm:prSet/>
      <dgm:spPr/>
      <dgm:t>
        <a:bodyPr/>
        <a:lstStyle/>
        <a:p>
          <a:endParaRPr lang="fr-FR"/>
        </a:p>
      </dgm:t>
    </dgm:pt>
    <dgm:pt modelId="{B159F4BC-D59C-C141-8F7F-A8A830EAA604}" type="pres">
      <dgm:prSet presAssocID="{319E95BD-D52E-E146-9152-5DE8A7366182}" presName="Name0" presStyleCnt="0">
        <dgm:presLayoutVars>
          <dgm:chMax val="7"/>
          <dgm:chPref val="7"/>
          <dgm:dir/>
        </dgm:presLayoutVars>
      </dgm:prSet>
      <dgm:spPr/>
    </dgm:pt>
    <dgm:pt modelId="{A008551B-E1D1-8242-885F-A5915D68EEA6}" type="pres">
      <dgm:prSet presAssocID="{319E95BD-D52E-E146-9152-5DE8A7366182}" presName="Name1" presStyleCnt="0"/>
      <dgm:spPr/>
    </dgm:pt>
    <dgm:pt modelId="{00BB6A1A-35B3-EE4B-BFDB-FA670F4E6D99}" type="pres">
      <dgm:prSet presAssocID="{319E95BD-D52E-E146-9152-5DE8A7366182}" presName="cycle" presStyleCnt="0"/>
      <dgm:spPr/>
    </dgm:pt>
    <dgm:pt modelId="{06E5BAF1-6F7B-5341-93CB-C1EA4C675AD5}" type="pres">
      <dgm:prSet presAssocID="{319E95BD-D52E-E146-9152-5DE8A7366182}" presName="srcNode" presStyleLbl="node1" presStyleIdx="0" presStyleCnt="4"/>
      <dgm:spPr/>
    </dgm:pt>
    <dgm:pt modelId="{2F60291F-F950-FD4A-A5B6-1388C0A31A36}" type="pres">
      <dgm:prSet presAssocID="{319E95BD-D52E-E146-9152-5DE8A7366182}" presName="conn" presStyleLbl="parChTrans1D2" presStyleIdx="0" presStyleCnt="1"/>
      <dgm:spPr/>
    </dgm:pt>
    <dgm:pt modelId="{70A13E70-695F-CE45-A07B-9803D474638D}" type="pres">
      <dgm:prSet presAssocID="{319E95BD-D52E-E146-9152-5DE8A7366182}" presName="extraNode" presStyleLbl="node1" presStyleIdx="0" presStyleCnt="4"/>
      <dgm:spPr/>
    </dgm:pt>
    <dgm:pt modelId="{C622CB3B-7F08-4B4B-BEDD-BC9A8E183264}" type="pres">
      <dgm:prSet presAssocID="{319E95BD-D52E-E146-9152-5DE8A7366182}" presName="dstNode" presStyleLbl="node1" presStyleIdx="0" presStyleCnt="4"/>
      <dgm:spPr/>
    </dgm:pt>
    <dgm:pt modelId="{60589934-1162-F04E-8789-E741680F2572}" type="pres">
      <dgm:prSet presAssocID="{3F3E510D-CBA3-014C-8994-9D42B8A34727}" presName="text_1" presStyleLbl="node1" presStyleIdx="0" presStyleCnt="4">
        <dgm:presLayoutVars>
          <dgm:bulletEnabled val="1"/>
        </dgm:presLayoutVars>
      </dgm:prSet>
      <dgm:spPr/>
    </dgm:pt>
    <dgm:pt modelId="{CA0D905A-0168-1945-8EB7-082E30AAE8DE}" type="pres">
      <dgm:prSet presAssocID="{3F3E510D-CBA3-014C-8994-9D42B8A34727}" presName="accent_1" presStyleCnt="0"/>
      <dgm:spPr/>
    </dgm:pt>
    <dgm:pt modelId="{1B0D58C6-5800-A64C-8CD0-1D43409B2B93}" type="pres">
      <dgm:prSet presAssocID="{3F3E510D-CBA3-014C-8994-9D42B8A34727}" presName="accentRepeatNode" presStyleLbl="solidFgAcc1" presStyleIdx="0" presStyleCnt="4"/>
      <dgm:spPr/>
    </dgm:pt>
    <dgm:pt modelId="{695C20ED-1C17-AE44-A3A3-AE3AA6CEE1A2}" type="pres">
      <dgm:prSet presAssocID="{4678EB1E-01AC-2141-92DF-7A91DA8EFFE4}" presName="text_2" presStyleLbl="node1" presStyleIdx="1" presStyleCnt="4">
        <dgm:presLayoutVars>
          <dgm:bulletEnabled val="1"/>
        </dgm:presLayoutVars>
      </dgm:prSet>
      <dgm:spPr/>
    </dgm:pt>
    <dgm:pt modelId="{712AC1ED-D1EB-FC4D-93EA-C8C70FE34EA6}" type="pres">
      <dgm:prSet presAssocID="{4678EB1E-01AC-2141-92DF-7A91DA8EFFE4}" presName="accent_2" presStyleCnt="0"/>
      <dgm:spPr/>
    </dgm:pt>
    <dgm:pt modelId="{9CBCA8A3-5F91-6746-83DC-08E6F9D1BAEF}" type="pres">
      <dgm:prSet presAssocID="{4678EB1E-01AC-2141-92DF-7A91DA8EFFE4}" presName="accentRepeatNode" presStyleLbl="solidFgAcc1" presStyleIdx="1" presStyleCnt="4"/>
      <dgm:spPr/>
    </dgm:pt>
    <dgm:pt modelId="{D1CE6F35-F5FA-3B49-B050-9C440113AF45}" type="pres">
      <dgm:prSet presAssocID="{C694565B-3BB4-8E47-9402-9F62A5207672}" presName="text_3" presStyleLbl="node1" presStyleIdx="2" presStyleCnt="4">
        <dgm:presLayoutVars>
          <dgm:bulletEnabled val="1"/>
        </dgm:presLayoutVars>
      </dgm:prSet>
      <dgm:spPr/>
    </dgm:pt>
    <dgm:pt modelId="{BA6AA18D-A363-AC49-B4B3-56ECECDE9160}" type="pres">
      <dgm:prSet presAssocID="{C694565B-3BB4-8E47-9402-9F62A5207672}" presName="accent_3" presStyleCnt="0"/>
      <dgm:spPr/>
    </dgm:pt>
    <dgm:pt modelId="{4935C272-5851-4245-AEF8-46B6C8DE9C6B}" type="pres">
      <dgm:prSet presAssocID="{C694565B-3BB4-8E47-9402-9F62A5207672}" presName="accentRepeatNode" presStyleLbl="solidFgAcc1" presStyleIdx="2" presStyleCnt="4"/>
      <dgm:spPr/>
    </dgm:pt>
    <dgm:pt modelId="{4C1E79C5-30C4-864D-B4A9-EA5CAB0299AF}" type="pres">
      <dgm:prSet presAssocID="{9341639D-DDBE-594D-8798-4F72BBB2AAF6}" presName="text_4" presStyleLbl="node1" presStyleIdx="3" presStyleCnt="4">
        <dgm:presLayoutVars>
          <dgm:bulletEnabled val="1"/>
        </dgm:presLayoutVars>
      </dgm:prSet>
      <dgm:spPr/>
    </dgm:pt>
    <dgm:pt modelId="{AD3C1807-7B10-9745-B551-36352E3AB5CD}" type="pres">
      <dgm:prSet presAssocID="{9341639D-DDBE-594D-8798-4F72BBB2AAF6}" presName="accent_4" presStyleCnt="0"/>
      <dgm:spPr/>
    </dgm:pt>
    <dgm:pt modelId="{BC58EC11-1C5C-6B49-A2F9-2B1D6C8AF3BE}" type="pres">
      <dgm:prSet presAssocID="{9341639D-DDBE-594D-8798-4F72BBB2AAF6}" presName="accentRepeatNode" presStyleLbl="solidFgAcc1" presStyleIdx="3" presStyleCnt="4"/>
      <dgm:spPr/>
    </dgm:pt>
  </dgm:ptLst>
  <dgm:cxnLst>
    <dgm:cxn modelId="{BC59FE0E-C578-464F-9D56-BCD422E2B3B0}" type="presOf" srcId="{4678EB1E-01AC-2141-92DF-7A91DA8EFFE4}" destId="{695C20ED-1C17-AE44-A3A3-AE3AA6CEE1A2}" srcOrd="0" destOrd="0" presId="urn:microsoft.com/office/officeart/2008/layout/VerticalCurvedList"/>
    <dgm:cxn modelId="{9C575267-19DC-E646-9F60-59FBC32A1981}" type="presOf" srcId="{C694565B-3BB4-8E47-9402-9F62A5207672}" destId="{D1CE6F35-F5FA-3B49-B050-9C440113AF45}" srcOrd="0" destOrd="0" presId="urn:microsoft.com/office/officeart/2008/layout/VerticalCurvedList"/>
    <dgm:cxn modelId="{BC66056A-1D92-D049-AF32-C4FD9429F2AD}" srcId="{319E95BD-D52E-E146-9152-5DE8A7366182}" destId="{C694565B-3BB4-8E47-9402-9F62A5207672}" srcOrd="2" destOrd="0" parTransId="{D6B42962-FA6E-A043-BB69-0375345494A3}" sibTransId="{CA33F126-9B29-E54B-A884-0EDD46E8E6A5}"/>
    <dgm:cxn modelId="{94362351-093B-6143-B0FD-67AE61EA212F}" type="presOf" srcId="{9341639D-DDBE-594D-8798-4F72BBB2AAF6}" destId="{4C1E79C5-30C4-864D-B4A9-EA5CAB0299AF}" srcOrd="0" destOrd="0" presId="urn:microsoft.com/office/officeart/2008/layout/VerticalCurvedList"/>
    <dgm:cxn modelId="{587C1781-61C3-6A42-B941-7C4E297089A1}" type="presOf" srcId="{5F2B11CF-B4AE-8043-ADFB-D702E413F261}" destId="{2F60291F-F950-FD4A-A5B6-1388C0A31A36}" srcOrd="0" destOrd="0" presId="urn:microsoft.com/office/officeart/2008/layout/VerticalCurvedList"/>
    <dgm:cxn modelId="{ABE3A981-16E8-B04B-99FD-9CF28CF63DD8}" srcId="{319E95BD-D52E-E146-9152-5DE8A7366182}" destId="{3F3E510D-CBA3-014C-8994-9D42B8A34727}" srcOrd="0" destOrd="0" parTransId="{522726CA-6DE6-DC46-8DAC-6EDC7FBA1506}" sibTransId="{5F2B11CF-B4AE-8043-ADFB-D702E413F261}"/>
    <dgm:cxn modelId="{46923DBE-7646-FF45-9D9C-E2C5223A2A38}" type="presOf" srcId="{319E95BD-D52E-E146-9152-5DE8A7366182}" destId="{B159F4BC-D59C-C141-8F7F-A8A830EAA604}" srcOrd="0" destOrd="0" presId="urn:microsoft.com/office/officeart/2008/layout/VerticalCurvedList"/>
    <dgm:cxn modelId="{C0765FE6-98D1-DA42-8D00-194B44FC7E59}" srcId="{319E95BD-D52E-E146-9152-5DE8A7366182}" destId="{4678EB1E-01AC-2141-92DF-7A91DA8EFFE4}" srcOrd="1" destOrd="0" parTransId="{1AB8A686-C7E1-834A-B257-DEBA2878D576}" sibTransId="{E2A9D9AA-676A-CE44-BBE4-437E387FD752}"/>
    <dgm:cxn modelId="{0A02D5EA-EEBE-DF49-86C6-1C3A046AAC66}" srcId="{319E95BD-D52E-E146-9152-5DE8A7366182}" destId="{9341639D-DDBE-594D-8798-4F72BBB2AAF6}" srcOrd="3" destOrd="0" parTransId="{A7E68E5C-025A-3F49-AB46-D0F8E4E3AE06}" sibTransId="{D3DB9FF7-B11B-F34B-8F31-747C427BFD1D}"/>
    <dgm:cxn modelId="{B44B81FD-7DA8-8A49-90CA-7BAEDF6F2AFF}" type="presOf" srcId="{3F3E510D-CBA3-014C-8994-9D42B8A34727}" destId="{60589934-1162-F04E-8789-E741680F2572}" srcOrd="0" destOrd="0" presId="urn:microsoft.com/office/officeart/2008/layout/VerticalCurvedList"/>
    <dgm:cxn modelId="{99E02ED7-4A09-2242-AAB6-2F883440D3BC}" type="presParOf" srcId="{B159F4BC-D59C-C141-8F7F-A8A830EAA604}" destId="{A008551B-E1D1-8242-885F-A5915D68EEA6}" srcOrd="0" destOrd="0" presId="urn:microsoft.com/office/officeart/2008/layout/VerticalCurvedList"/>
    <dgm:cxn modelId="{E9AACE1B-B65D-9844-877F-19832EE1E47E}" type="presParOf" srcId="{A008551B-E1D1-8242-885F-A5915D68EEA6}" destId="{00BB6A1A-35B3-EE4B-BFDB-FA670F4E6D99}" srcOrd="0" destOrd="0" presId="urn:microsoft.com/office/officeart/2008/layout/VerticalCurvedList"/>
    <dgm:cxn modelId="{224AFA19-DF73-2D46-8716-36B58565A171}" type="presParOf" srcId="{00BB6A1A-35B3-EE4B-BFDB-FA670F4E6D99}" destId="{06E5BAF1-6F7B-5341-93CB-C1EA4C675AD5}" srcOrd="0" destOrd="0" presId="urn:microsoft.com/office/officeart/2008/layout/VerticalCurvedList"/>
    <dgm:cxn modelId="{A2E6B8EE-5663-2646-980D-DFB22B8E0AF2}" type="presParOf" srcId="{00BB6A1A-35B3-EE4B-BFDB-FA670F4E6D99}" destId="{2F60291F-F950-FD4A-A5B6-1388C0A31A36}" srcOrd="1" destOrd="0" presId="urn:microsoft.com/office/officeart/2008/layout/VerticalCurvedList"/>
    <dgm:cxn modelId="{5B04DB4E-C265-C645-B922-93D1A1C6EDD2}" type="presParOf" srcId="{00BB6A1A-35B3-EE4B-BFDB-FA670F4E6D99}" destId="{70A13E70-695F-CE45-A07B-9803D474638D}" srcOrd="2" destOrd="0" presId="urn:microsoft.com/office/officeart/2008/layout/VerticalCurvedList"/>
    <dgm:cxn modelId="{6FC458B3-B90F-6D4F-8533-B962CAE11966}" type="presParOf" srcId="{00BB6A1A-35B3-EE4B-BFDB-FA670F4E6D99}" destId="{C622CB3B-7F08-4B4B-BEDD-BC9A8E183264}" srcOrd="3" destOrd="0" presId="urn:microsoft.com/office/officeart/2008/layout/VerticalCurvedList"/>
    <dgm:cxn modelId="{A152814B-3BD7-0843-A8FC-DAC96CDE9914}" type="presParOf" srcId="{A008551B-E1D1-8242-885F-A5915D68EEA6}" destId="{60589934-1162-F04E-8789-E741680F2572}" srcOrd="1" destOrd="0" presId="urn:microsoft.com/office/officeart/2008/layout/VerticalCurvedList"/>
    <dgm:cxn modelId="{BCE77332-7BCE-5749-A5A8-AF327412F754}" type="presParOf" srcId="{A008551B-E1D1-8242-885F-A5915D68EEA6}" destId="{CA0D905A-0168-1945-8EB7-082E30AAE8DE}" srcOrd="2" destOrd="0" presId="urn:microsoft.com/office/officeart/2008/layout/VerticalCurvedList"/>
    <dgm:cxn modelId="{6958AAE2-82AF-7D4A-A5DF-3C425285F1C3}" type="presParOf" srcId="{CA0D905A-0168-1945-8EB7-082E30AAE8DE}" destId="{1B0D58C6-5800-A64C-8CD0-1D43409B2B93}" srcOrd="0" destOrd="0" presId="urn:microsoft.com/office/officeart/2008/layout/VerticalCurvedList"/>
    <dgm:cxn modelId="{43ABCD1D-5188-1743-A808-3CB297770656}" type="presParOf" srcId="{A008551B-E1D1-8242-885F-A5915D68EEA6}" destId="{695C20ED-1C17-AE44-A3A3-AE3AA6CEE1A2}" srcOrd="3" destOrd="0" presId="urn:microsoft.com/office/officeart/2008/layout/VerticalCurvedList"/>
    <dgm:cxn modelId="{9D1C994F-A6CD-7B4A-8113-0A7B814AC0F8}" type="presParOf" srcId="{A008551B-E1D1-8242-885F-A5915D68EEA6}" destId="{712AC1ED-D1EB-FC4D-93EA-C8C70FE34EA6}" srcOrd="4" destOrd="0" presId="urn:microsoft.com/office/officeart/2008/layout/VerticalCurvedList"/>
    <dgm:cxn modelId="{6AE23662-7945-8942-A60E-67009BF13AC9}" type="presParOf" srcId="{712AC1ED-D1EB-FC4D-93EA-C8C70FE34EA6}" destId="{9CBCA8A3-5F91-6746-83DC-08E6F9D1BAEF}" srcOrd="0" destOrd="0" presId="urn:microsoft.com/office/officeart/2008/layout/VerticalCurvedList"/>
    <dgm:cxn modelId="{37933A08-C644-1F4C-BA9E-6E3FAE16615E}" type="presParOf" srcId="{A008551B-E1D1-8242-885F-A5915D68EEA6}" destId="{D1CE6F35-F5FA-3B49-B050-9C440113AF45}" srcOrd="5" destOrd="0" presId="urn:microsoft.com/office/officeart/2008/layout/VerticalCurvedList"/>
    <dgm:cxn modelId="{2FE58881-6D62-8B4F-B225-228C6B566DC9}" type="presParOf" srcId="{A008551B-E1D1-8242-885F-A5915D68EEA6}" destId="{BA6AA18D-A363-AC49-B4B3-56ECECDE9160}" srcOrd="6" destOrd="0" presId="urn:microsoft.com/office/officeart/2008/layout/VerticalCurvedList"/>
    <dgm:cxn modelId="{C530B4E1-60D4-EE40-9F81-404810C1B31A}" type="presParOf" srcId="{BA6AA18D-A363-AC49-B4B3-56ECECDE9160}" destId="{4935C272-5851-4245-AEF8-46B6C8DE9C6B}" srcOrd="0" destOrd="0" presId="urn:microsoft.com/office/officeart/2008/layout/VerticalCurvedList"/>
    <dgm:cxn modelId="{7416432D-DC0C-6D4C-9E51-4B6AAC914291}" type="presParOf" srcId="{A008551B-E1D1-8242-885F-A5915D68EEA6}" destId="{4C1E79C5-30C4-864D-B4A9-EA5CAB0299AF}" srcOrd="7" destOrd="0" presId="urn:microsoft.com/office/officeart/2008/layout/VerticalCurvedList"/>
    <dgm:cxn modelId="{1F963794-DC76-1C45-93F1-6247CCB429CA}" type="presParOf" srcId="{A008551B-E1D1-8242-885F-A5915D68EEA6}" destId="{AD3C1807-7B10-9745-B551-36352E3AB5CD}" srcOrd="8" destOrd="0" presId="urn:microsoft.com/office/officeart/2008/layout/VerticalCurvedList"/>
    <dgm:cxn modelId="{992020A9-9458-2243-A9BC-55D42803345A}" type="presParOf" srcId="{AD3C1807-7B10-9745-B551-36352E3AB5CD}" destId="{BC58EC11-1C5C-6B49-A2F9-2B1D6C8AF3B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9E95BD-D52E-E146-9152-5DE8A7366182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678EB1E-01AC-2141-92DF-7A91DA8EFFE4}">
      <dgm:prSet/>
      <dgm:spPr/>
      <dgm:t>
        <a:bodyPr/>
        <a:lstStyle/>
        <a:p>
          <a:r>
            <a:rPr lang="fr-FR" b="1" i="1"/>
            <a:t>Psychiatrie </a:t>
          </a:r>
          <a:r>
            <a:rPr lang="fr-FR"/>
            <a:t>: </a:t>
          </a:r>
          <a:r>
            <a:rPr lang="fr-FR" b="1"/>
            <a:t>26%</a:t>
          </a:r>
          <a:endParaRPr lang="fr-FR" dirty="0"/>
        </a:p>
      </dgm:t>
    </dgm:pt>
    <dgm:pt modelId="{1AB8A686-C7E1-834A-B257-DEBA2878D576}" type="parTrans" cxnId="{C0765FE6-98D1-DA42-8D00-194B44FC7E59}">
      <dgm:prSet/>
      <dgm:spPr/>
      <dgm:t>
        <a:bodyPr/>
        <a:lstStyle/>
        <a:p>
          <a:endParaRPr lang="fr-FR"/>
        </a:p>
      </dgm:t>
    </dgm:pt>
    <dgm:pt modelId="{E2A9D9AA-676A-CE44-BBE4-437E387FD752}" type="sibTrans" cxnId="{C0765FE6-98D1-DA42-8D00-194B44FC7E59}">
      <dgm:prSet/>
      <dgm:spPr/>
      <dgm:t>
        <a:bodyPr/>
        <a:lstStyle/>
        <a:p>
          <a:endParaRPr lang="fr-FR"/>
        </a:p>
      </dgm:t>
    </dgm:pt>
    <dgm:pt modelId="{9341639D-DDBE-594D-8798-4F72BBB2AAF6}">
      <dgm:prSet/>
      <dgm:spPr/>
      <dgm:t>
        <a:bodyPr/>
        <a:lstStyle/>
        <a:p>
          <a:r>
            <a:rPr lang="fr-FR" b="1" i="1" dirty="0"/>
            <a:t>Médico-social </a:t>
          </a:r>
          <a:r>
            <a:rPr lang="fr-FR" dirty="0"/>
            <a:t>: </a:t>
          </a:r>
          <a:r>
            <a:rPr lang="fr-FR" b="1" dirty="0"/>
            <a:t>40,5%</a:t>
          </a:r>
          <a:br>
            <a:rPr lang="fr-FR" dirty="0"/>
          </a:br>
          <a:endParaRPr lang="fr-FR" dirty="0"/>
        </a:p>
      </dgm:t>
    </dgm:pt>
    <dgm:pt modelId="{A7E68E5C-025A-3F49-AB46-D0F8E4E3AE06}" type="parTrans" cxnId="{0A02D5EA-EEBE-DF49-86C6-1C3A046AAC66}">
      <dgm:prSet/>
      <dgm:spPr/>
      <dgm:t>
        <a:bodyPr/>
        <a:lstStyle/>
        <a:p>
          <a:endParaRPr lang="fr-FR"/>
        </a:p>
      </dgm:t>
    </dgm:pt>
    <dgm:pt modelId="{D3DB9FF7-B11B-F34B-8F31-747C427BFD1D}" type="sibTrans" cxnId="{0A02D5EA-EEBE-DF49-86C6-1C3A046AAC66}">
      <dgm:prSet/>
      <dgm:spPr/>
      <dgm:t>
        <a:bodyPr/>
        <a:lstStyle/>
        <a:p>
          <a:endParaRPr lang="fr-FR"/>
        </a:p>
      </dgm:t>
    </dgm:pt>
    <dgm:pt modelId="{F369CE75-30E0-F147-BF98-9398786BA04E}">
      <dgm:prSet/>
      <dgm:spPr/>
      <dgm:t>
        <a:bodyPr/>
        <a:lstStyle/>
        <a:p>
          <a:pPr>
            <a:buNone/>
          </a:pPr>
          <a:r>
            <a:rPr lang="fr-FR" b="1" i="1" dirty="0"/>
            <a:t>Enseignement-Formation </a:t>
          </a:r>
          <a:r>
            <a:rPr lang="fr-FR" dirty="0"/>
            <a:t>: </a:t>
          </a:r>
          <a:r>
            <a:rPr lang="fr-FR" b="1" dirty="0"/>
            <a:t>0,02%</a:t>
          </a:r>
          <a:endParaRPr lang="fr-FR" dirty="0"/>
        </a:p>
      </dgm:t>
    </dgm:pt>
    <dgm:pt modelId="{3A4DBE80-31D5-8C48-B29F-50C6DEAF1923}" type="parTrans" cxnId="{DE3AB7B4-13C3-6946-93EB-0367DAFB8DF4}">
      <dgm:prSet/>
      <dgm:spPr/>
      <dgm:t>
        <a:bodyPr/>
        <a:lstStyle/>
        <a:p>
          <a:endParaRPr lang="fr-FR"/>
        </a:p>
      </dgm:t>
    </dgm:pt>
    <dgm:pt modelId="{19125A1B-C4C1-1747-A243-DF0D0D1A30E8}" type="sibTrans" cxnId="{DE3AB7B4-13C3-6946-93EB-0367DAFB8DF4}">
      <dgm:prSet/>
      <dgm:spPr/>
      <dgm:t>
        <a:bodyPr/>
        <a:lstStyle/>
        <a:p>
          <a:endParaRPr lang="fr-FR"/>
        </a:p>
      </dgm:t>
    </dgm:pt>
    <dgm:pt modelId="{F0E0136C-98F5-974F-A22C-F17126502086}">
      <dgm:prSet/>
      <dgm:spPr/>
      <dgm:t>
        <a:bodyPr/>
        <a:lstStyle/>
        <a:p>
          <a:pPr>
            <a:buNone/>
          </a:pPr>
          <a:r>
            <a:rPr lang="fr-FR" b="1" i="1" dirty="0"/>
            <a:t>Hôpital général </a:t>
          </a:r>
          <a:r>
            <a:rPr lang="fr-FR" dirty="0"/>
            <a:t>: </a:t>
          </a:r>
          <a:r>
            <a:rPr lang="fr-FR" b="1" dirty="0"/>
            <a:t>16%</a:t>
          </a:r>
          <a:endParaRPr lang="fr-FR" dirty="0"/>
        </a:p>
      </dgm:t>
    </dgm:pt>
    <dgm:pt modelId="{7303A515-52AF-6841-8A8A-AFDC69381D80}" type="parTrans" cxnId="{4BAAA44A-3D14-8342-9ABA-E3EF9F024EE5}">
      <dgm:prSet/>
      <dgm:spPr/>
      <dgm:t>
        <a:bodyPr/>
        <a:lstStyle/>
        <a:p>
          <a:endParaRPr lang="fr-FR"/>
        </a:p>
      </dgm:t>
    </dgm:pt>
    <dgm:pt modelId="{BC9EF410-9FEB-944A-A8E5-824D369900C8}" type="sibTrans" cxnId="{4BAAA44A-3D14-8342-9ABA-E3EF9F024EE5}">
      <dgm:prSet/>
      <dgm:spPr/>
      <dgm:t>
        <a:bodyPr/>
        <a:lstStyle/>
        <a:p>
          <a:endParaRPr lang="fr-FR"/>
        </a:p>
      </dgm:t>
    </dgm:pt>
    <dgm:pt modelId="{BA2F322F-EDBF-DB4F-9BF4-29F3D3275038}">
      <dgm:prSet/>
      <dgm:spPr/>
      <dgm:t>
        <a:bodyPr/>
        <a:lstStyle/>
        <a:p>
          <a:pPr>
            <a:buNone/>
          </a:pPr>
          <a:r>
            <a:rPr lang="fr-FR" b="1" i="1" dirty="0"/>
            <a:t>Judiciaire/Pénitentiaire </a:t>
          </a:r>
          <a:r>
            <a:rPr lang="fr-FR" dirty="0"/>
            <a:t>: </a:t>
          </a:r>
          <a:r>
            <a:rPr lang="fr-FR" b="1" dirty="0"/>
            <a:t>12%</a:t>
          </a:r>
          <a:endParaRPr lang="fr-FR" dirty="0"/>
        </a:p>
      </dgm:t>
    </dgm:pt>
    <dgm:pt modelId="{BACD4DB1-DE46-984A-B10F-1F8136225EF3}" type="parTrans" cxnId="{6796BCB4-D869-5943-BD17-DE83A46A4920}">
      <dgm:prSet/>
      <dgm:spPr/>
      <dgm:t>
        <a:bodyPr/>
        <a:lstStyle/>
        <a:p>
          <a:endParaRPr lang="fr-FR"/>
        </a:p>
      </dgm:t>
    </dgm:pt>
    <dgm:pt modelId="{2BDFAEE5-44F2-4C4A-98F9-5AA80249F0D0}" type="sibTrans" cxnId="{6796BCB4-D869-5943-BD17-DE83A46A4920}">
      <dgm:prSet/>
      <dgm:spPr/>
      <dgm:t>
        <a:bodyPr/>
        <a:lstStyle/>
        <a:p>
          <a:endParaRPr lang="fr-FR"/>
        </a:p>
      </dgm:t>
    </dgm:pt>
    <dgm:pt modelId="{B6811672-80E0-CF4B-849D-AE19D024D414}">
      <dgm:prSet/>
      <dgm:spPr/>
      <dgm:t>
        <a:bodyPr/>
        <a:lstStyle/>
        <a:p>
          <a:pPr>
            <a:buNone/>
          </a:pPr>
          <a:r>
            <a:rPr lang="fr-FR" b="1" i="1" dirty="0"/>
            <a:t>Social </a:t>
          </a:r>
          <a:r>
            <a:rPr lang="fr-FR" dirty="0"/>
            <a:t>: </a:t>
          </a:r>
          <a:r>
            <a:rPr lang="fr-FR" b="1" dirty="0"/>
            <a:t>0,02%</a:t>
          </a:r>
          <a:r>
            <a:rPr lang="fr-FR" dirty="0"/>
            <a:t>. </a:t>
          </a:r>
        </a:p>
      </dgm:t>
    </dgm:pt>
    <dgm:pt modelId="{D6157C38-F2AB-7040-8E0B-997F805DEA63}" type="parTrans" cxnId="{009A8AD4-9A9F-DA4F-96BC-640BE9EBA4A2}">
      <dgm:prSet/>
      <dgm:spPr/>
      <dgm:t>
        <a:bodyPr/>
        <a:lstStyle/>
        <a:p>
          <a:endParaRPr lang="fr-FR"/>
        </a:p>
      </dgm:t>
    </dgm:pt>
    <dgm:pt modelId="{B3A611DD-93B4-7A45-84F5-D04E1032CFB1}" type="sibTrans" cxnId="{009A8AD4-9A9F-DA4F-96BC-640BE9EBA4A2}">
      <dgm:prSet/>
      <dgm:spPr/>
      <dgm:t>
        <a:bodyPr/>
        <a:lstStyle/>
        <a:p>
          <a:endParaRPr lang="fr-FR"/>
        </a:p>
      </dgm:t>
    </dgm:pt>
    <dgm:pt modelId="{B159F4BC-D59C-C141-8F7F-A8A830EAA604}" type="pres">
      <dgm:prSet presAssocID="{319E95BD-D52E-E146-9152-5DE8A7366182}" presName="Name0" presStyleCnt="0">
        <dgm:presLayoutVars>
          <dgm:chMax val="7"/>
          <dgm:chPref val="7"/>
          <dgm:dir/>
        </dgm:presLayoutVars>
      </dgm:prSet>
      <dgm:spPr/>
    </dgm:pt>
    <dgm:pt modelId="{A008551B-E1D1-8242-885F-A5915D68EEA6}" type="pres">
      <dgm:prSet presAssocID="{319E95BD-D52E-E146-9152-5DE8A7366182}" presName="Name1" presStyleCnt="0"/>
      <dgm:spPr/>
    </dgm:pt>
    <dgm:pt modelId="{00BB6A1A-35B3-EE4B-BFDB-FA670F4E6D99}" type="pres">
      <dgm:prSet presAssocID="{319E95BD-D52E-E146-9152-5DE8A7366182}" presName="cycle" presStyleCnt="0"/>
      <dgm:spPr/>
    </dgm:pt>
    <dgm:pt modelId="{06E5BAF1-6F7B-5341-93CB-C1EA4C675AD5}" type="pres">
      <dgm:prSet presAssocID="{319E95BD-D52E-E146-9152-5DE8A7366182}" presName="srcNode" presStyleLbl="node1" presStyleIdx="0" presStyleCnt="6"/>
      <dgm:spPr/>
    </dgm:pt>
    <dgm:pt modelId="{2F60291F-F950-FD4A-A5B6-1388C0A31A36}" type="pres">
      <dgm:prSet presAssocID="{319E95BD-D52E-E146-9152-5DE8A7366182}" presName="conn" presStyleLbl="parChTrans1D2" presStyleIdx="0" presStyleCnt="1"/>
      <dgm:spPr/>
    </dgm:pt>
    <dgm:pt modelId="{70A13E70-695F-CE45-A07B-9803D474638D}" type="pres">
      <dgm:prSet presAssocID="{319E95BD-D52E-E146-9152-5DE8A7366182}" presName="extraNode" presStyleLbl="node1" presStyleIdx="0" presStyleCnt="6"/>
      <dgm:spPr/>
    </dgm:pt>
    <dgm:pt modelId="{C622CB3B-7F08-4B4B-BEDD-BC9A8E183264}" type="pres">
      <dgm:prSet presAssocID="{319E95BD-D52E-E146-9152-5DE8A7366182}" presName="dstNode" presStyleLbl="node1" presStyleIdx="0" presStyleCnt="6"/>
      <dgm:spPr/>
    </dgm:pt>
    <dgm:pt modelId="{BDD83969-C369-3141-B88E-3575B29B92B0}" type="pres">
      <dgm:prSet presAssocID="{4678EB1E-01AC-2141-92DF-7A91DA8EFFE4}" presName="text_1" presStyleLbl="node1" presStyleIdx="0" presStyleCnt="6" custLinFactNeighborX="-75" custLinFactNeighborY="-3327">
        <dgm:presLayoutVars>
          <dgm:bulletEnabled val="1"/>
        </dgm:presLayoutVars>
      </dgm:prSet>
      <dgm:spPr/>
    </dgm:pt>
    <dgm:pt modelId="{447312A5-BFB8-FA47-A9DC-7DBC4A4D224E}" type="pres">
      <dgm:prSet presAssocID="{4678EB1E-01AC-2141-92DF-7A91DA8EFFE4}" presName="accent_1" presStyleCnt="0"/>
      <dgm:spPr/>
    </dgm:pt>
    <dgm:pt modelId="{9CBCA8A3-5F91-6746-83DC-08E6F9D1BAEF}" type="pres">
      <dgm:prSet presAssocID="{4678EB1E-01AC-2141-92DF-7A91DA8EFFE4}" presName="accentRepeatNode" presStyleLbl="solidFgAcc1" presStyleIdx="0" presStyleCnt="6"/>
      <dgm:spPr/>
    </dgm:pt>
    <dgm:pt modelId="{69E0F982-B8D1-5747-8A52-28E3E937DA8D}" type="pres">
      <dgm:prSet presAssocID="{9341639D-DDBE-594D-8798-4F72BBB2AAF6}" presName="text_2" presStyleLbl="node1" presStyleIdx="1" presStyleCnt="6">
        <dgm:presLayoutVars>
          <dgm:bulletEnabled val="1"/>
        </dgm:presLayoutVars>
      </dgm:prSet>
      <dgm:spPr/>
    </dgm:pt>
    <dgm:pt modelId="{851F107F-6DBD-9D4B-ABA0-652CA5A9AF39}" type="pres">
      <dgm:prSet presAssocID="{9341639D-DDBE-594D-8798-4F72BBB2AAF6}" presName="accent_2" presStyleCnt="0"/>
      <dgm:spPr/>
    </dgm:pt>
    <dgm:pt modelId="{BC58EC11-1C5C-6B49-A2F9-2B1D6C8AF3BE}" type="pres">
      <dgm:prSet presAssocID="{9341639D-DDBE-594D-8798-4F72BBB2AAF6}" presName="accentRepeatNode" presStyleLbl="solidFgAcc1" presStyleIdx="1" presStyleCnt="6"/>
      <dgm:spPr/>
    </dgm:pt>
    <dgm:pt modelId="{003B7BFC-E772-DC49-8ABD-0249DF8C4544}" type="pres">
      <dgm:prSet presAssocID="{F0E0136C-98F5-974F-A22C-F17126502086}" presName="text_3" presStyleLbl="node1" presStyleIdx="2" presStyleCnt="6">
        <dgm:presLayoutVars>
          <dgm:bulletEnabled val="1"/>
        </dgm:presLayoutVars>
      </dgm:prSet>
      <dgm:spPr/>
    </dgm:pt>
    <dgm:pt modelId="{A137B239-CEFC-C445-BDE6-1CD297856FE2}" type="pres">
      <dgm:prSet presAssocID="{F0E0136C-98F5-974F-A22C-F17126502086}" presName="accent_3" presStyleCnt="0"/>
      <dgm:spPr/>
    </dgm:pt>
    <dgm:pt modelId="{3B50EEB0-A232-A441-AC09-15AFC2A35EB6}" type="pres">
      <dgm:prSet presAssocID="{F0E0136C-98F5-974F-A22C-F17126502086}" presName="accentRepeatNode" presStyleLbl="solidFgAcc1" presStyleIdx="2" presStyleCnt="6"/>
      <dgm:spPr/>
    </dgm:pt>
    <dgm:pt modelId="{27B96D61-7295-4849-8309-0C9BD09E592B}" type="pres">
      <dgm:prSet presAssocID="{F369CE75-30E0-F147-BF98-9398786BA04E}" presName="text_4" presStyleLbl="node1" presStyleIdx="3" presStyleCnt="6">
        <dgm:presLayoutVars>
          <dgm:bulletEnabled val="1"/>
        </dgm:presLayoutVars>
      </dgm:prSet>
      <dgm:spPr/>
    </dgm:pt>
    <dgm:pt modelId="{9D642D08-7DAA-AA49-B025-5F58DABA39E6}" type="pres">
      <dgm:prSet presAssocID="{F369CE75-30E0-F147-BF98-9398786BA04E}" presName="accent_4" presStyleCnt="0"/>
      <dgm:spPr/>
    </dgm:pt>
    <dgm:pt modelId="{FF2DCCCF-31A1-1B44-9132-E1A672280F7B}" type="pres">
      <dgm:prSet presAssocID="{F369CE75-30E0-F147-BF98-9398786BA04E}" presName="accentRepeatNode" presStyleLbl="solidFgAcc1" presStyleIdx="3" presStyleCnt="6"/>
      <dgm:spPr/>
    </dgm:pt>
    <dgm:pt modelId="{3F3A1446-EA7E-E348-A011-58BE83427F26}" type="pres">
      <dgm:prSet presAssocID="{BA2F322F-EDBF-DB4F-9BF4-29F3D3275038}" presName="text_5" presStyleLbl="node1" presStyleIdx="4" presStyleCnt="6">
        <dgm:presLayoutVars>
          <dgm:bulletEnabled val="1"/>
        </dgm:presLayoutVars>
      </dgm:prSet>
      <dgm:spPr/>
    </dgm:pt>
    <dgm:pt modelId="{C2BF31A0-24B8-D547-8883-64134A591C0C}" type="pres">
      <dgm:prSet presAssocID="{BA2F322F-EDBF-DB4F-9BF4-29F3D3275038}" presName="accent_5" presStyleCnt="0"/>
      <dgm:spPr/>
    </dgm:pt>
    <dgm:pt modelId="{59AC0C70-178D-5041-BADA-8BF73ADC2DDF}" type="pres">
      <dgm:prSet presAssocID="{BA2F322F-EDBF-DB4F-9BF4-29F3D3275038}" presName="accentRepeatNode" presStyleLbl="solidFgAcc1" presStyleIdx="4" presStyleCnt="6"/>
      <dgm:spPr/>
    </dgm:pt>
    <dgm:pt modelId="{C102CF45-597C-F646-81FD-1C57A78E2A3C}" type="pres">
      <dgm:prSet presAssocID="{B6811672-80E0-CF4B-849D-AE19D024D414}" presName="text_6" presStyleLbl="node1" presStyleIdx="5" presStyleCnt="6">
        <dgm:presLayoutVars>
          <dgm:bulletEnabled val="1"/>
        </dgm:presLayoutVars>
      </dgm:prSet>
      <dgm:spPr/>
    </dgm:pt>
    <dgm:pt modelId="{2FAE8780-98C6-4948-8320-3B92F9F526B8}" type="pres">
      <dgm:prSet presAssocID="{B6811672-80E0-CF4B-849D-AE19D024D414}" presName="accent_6" presStyleCnt="0"/>
      <dgm:spPr/>
    </dgm:pt>
    <dgm:pt modelId="{B88614C5-3D51-AD40-AF3C-5C01970BE4F4}" type="pres">
      <dgm:prSet presAssocID="{B6811672-80E0-CF4B-849D-AE19D024D414}" presName="accentRepeatNode" presStyleLbl="solidFgAcc1" presStyleIdx="5" presStyleCnt="6"/>
      <dgm:spPr/>
    </dgm:pt>
  </dgm:ptLst>
  <dgm:cxnLst>
    <dgm:cxn modelId="{548A7F2E-353E-8C4E-8B73-F383F3221C95}" type="presOf" srcId="{F0E0136C-98F5-974F-A22C-F17126502086}" destId="{003B7BFC-E772-DC49-8ABD-0249DF8C4544}" srcOrd="0" destOrd="0" presId="urn:microsoft.com/office/officeart/2008/layout/VerticalCurvedList"/>
    <dgm:cxn modelId="{9BF3F643-96BF-B940-A773-144EE7D1D80A}" type="presOf" srcId="{E2A9D9AA-676A-CE44-BBE4-437E387FD752}" destId="{2F60291F-F950-FD4A-A5B6-1388C0A31A36}" srcOrd="0" destOrd="0" presId="urn:microsoft.com/office/officeart/2008/layout/VerticalCurvedList"/>
    <dgm:cxn modelId="{4BAAA44A-3D14-8342-9ABA-E3EF9F024EE5}" srcId="{319E95BD-D52E-E146-9152-5DE8A7366182}" destId="{F0E0136C-98F5-974F-A22C-F17126502086}" srcOrd="2" destOrd="0" parTransId="{7303A515-52AF-6841-8A8A-AFDC69381D80}" sibTransId="{BC9EF410-9FEB-944A-A8E5-824D369900C8}"/>
    <dgm:cxn modelId="{8FAFCA93-4750-5340-AE30-35478B6843D7}" type="presOf" srcId="{4678EB1E-01AC-2141-92DF-7A91DA8EFFE4}" destId="{BDD83969-C369-3141-B88E-3575B29B92B0}" srcOrd="0" destOrd="0" presId="urn:microsoft.com/office/officeart/2008/layout/VerticalCurvedList"/>
    <dgm:cxn modelId="{A9D91398-8F12-5841-ABCC-64C9966BF376}" type="presOf" srcId="{9341639D-DDBE-594D-8798-4F72BBB2AAF6}" destId="{69E0F982-B8D1-5747-8A52-28E3E937DA8D}" srcOrd="0" destOrd="0" presId="urn:microsoft.com/office/officeart/2008/layout/VerticalCurvedList"/>
    <dgm:cxn modelId="{DE3AB7B4-13C3-6946-93EB-0367DAFB8DF4}" srcId="{319E95BD-D52E-E146-9152-5DE8A7366182}" destId="{F369CE75-30E0-F147-BF98-9398786BA04E}" srcOrd="3" destOrd="0" parTransId="{3A4DBE80-31D5-8C48-B29F-50C6DEAF1923}" sibTransId="{19125A1B-C4C1-1747-A243-DF0D0D1A30E8}"/>
    <dgm:cxn modelId="{6796BCB4-D869-5943-BD17-DE83A46A4920}" srcId="{319E95BD-D52E-E146-9152-5DE8A7366182}" destId="{BA2F322F-EDBF-DB4F-9BF4-29F3D3275038}" srcOrd="4" destOrd="0" parTransId="{BACD4DB1-DE46-984A-B10F-1F8136225EF3}" sibTransId="{2BDFAEE5-44F2-4C4A-98F9-5AA80249F0D0}"/>
    <dgm:cxn modelId="{A67870B8-8B56-7047-AD1F-8E9FC4DCAC71}" type="presOf" srcId="{F369CE75-30E0-F147-BF98-9398786BA04E}" destId="{27B96D61-7295-4849-8309-0C9BD09E592B}" srcOrd="0" destOrd="0" presId="urn:microsoft.com/office/officeart/2008/layout/VerticalCurvedList"/>
    <dgm:cxn modelId="{46923DBE-7646-FF45-9D9C-E2C5223A2A38}" type="presOf" srcId="{319E95BD-D52E-E146-9152-5DE8A7366182}" destId="{B159F4BC-D59C-C141-8F7F-A8A830EAA604}" srcOrd="0" destOrd="0" presId="urn:microsoft.com/office/officeart/2008/layout/VerticalCurvedList"/>
    <dgm:cxn modelId="{009A8AD4-9A9F-DA4F-96BC-640BE9EBA4A2}" srcId="{319E95BD-D52E-E146-9152-5DE8A7366182}" destId="{B6811672-80E0-CF4B-849D-AE19D024D414}" srcOrd="5" destOrd="0" parTransId="{D6157C38-F2AB-7040-8E0B-997F805DEA63}" sibTransId="{B3A611DD-93B4-7A45-84F5-D04E1032CFB1}"/>
    <dgm:cxn modelId="{7C0F65D8-38BE-3447-96E7-FCADBE2EA267}" type="presOf" srcId="{B6811672-80E0-CF4B-849D-AE19D024D414}" destId="{C102CF45-597C-F646-81FD-1C57A78E2A3C}" srcOrd="0" destOrd="0" presId="urn:microsoft.com/office/officeart/2008/layout/VerticalCurvedList"/>
    <dgm:cxn modelId="{694A4DDB-1420-8640-A269-9FA976746E02}" type="presOf" srcId="{BA2F322F-EDBF-DB4F-9BF4-29F3D3275038}" destId="{3F3A1446-EA7E-E348-A011-58BE83427F26}" srcOrd="0" destOrd="0" presId="urn:microsoft.com/office/officeart/2008/layout/VerticalCurvedList"/>
    <dgm:cxn modelId="{C0765FE6-98D1-DA42-8D00-194B44FC7E59}" srcId="{319E95BD-D52E-E146-9152-5DE8A7366182}" destId="{4678EB1E-01AC-2141-92DF-7A91DA8EFFE4}" srcOrd="0" destOrd="0" parTransId="{1AB8A686-C7E1-834A-B257-DEBA2878D576}" sibTransId="{E2A9D9AA-676A-CE44-BBE4-437E387FD752}"/>
    <dgm:cxn modelId="{0A02D5EA-EEBE-DF49-86C6-1C3A046AAC66}" srcId="{319E95BD-D52E-E146-9152-5DE8A7366182}" destId="{9341639D-DDBE-594D-8798-4F72BBB2AAF6}" srcOrd="1" destOrd="0" parTransId="{A7E68E5C-025A-3F49-AB46-D0F8E4E3AE06}" sibTransId="{D3DB9FF7-B11B-F34B-8F31-747C427BFD1D}"/>
    <dgm:cxn modelId="{99E02ED7-4A09-2242-AAB6-2F883440D3BC}" type="presParOf" srcId="{B159F4BC-D59C-C141-8F7F-A8A830EAA604}" destId="{A008551B-E1D1-8242-885F-A5915D68EEA6}" srcOrd="0" destOrd="0" presId="urn:microsoft.com/office/officeart/2008/layout/VerticalCurvedList"/>
    <dgm:cxn modelId="{E9AACE1B-B65D-9844-877F-19832EE1E47E}" type="presParOf" srcId="{A008551B-E1D1-8242-885F-A5915D68EEA6}" destId="{00BB6A1A-35B3-EE4B-BFDB-FA670F4E6D99}" srcOrd="0" destOrd="0" presId="urn:microsoft.com/office/officeart/2008/layout/VerticalCurvedList"/>
    <dgm:cxn modelId="{224AFA19-DF73-2D46-8716-36B58565A171}" type="presParOf" srcId="{00BB6A1A-35B3-EE4B-BFDB-FA670F4E6D99}" destId="{06E5BAF1-6F7B-5341-93CB-C1EA4C675AD5}" srcOrd="0" destOrd="0" presId="urn:microsoft.com/office/officeart/2008/layout/VerticalCurvedList"/>
    <dgm:cxn modelId="{A2E6B8EE-5663-2646-980D-DFB22B8E0AF2}" type="presParOf" srcId="{00BB6A1A-35B3-EE4B-BFDB-FA670F4E6D99}" destId="{2F60291F-F950-FD4A-A5B6-1388C0A31A36}" srcOrd="1" destOrd="0" presId="urn:microsoft.com/office/officeart/2008/layout/VerticalCurvedList"/>
    <dgm:cxn modelId="{5B04DB4E-C265-C645-B922-93D1A1C6EDD2}" type="presParOf" srcId="{00BB6A1A-35B3-EE4B-BFDB-FA670F4E6D99}" destId="{70A13E70-695F-CE45-A07B-9803D474638D}" srcOrd="2" destOrd="0" presId="urn:microsoft.com/office/officeart/2008/layout/VerticalCurvedList"/>
    <dgm:cxn modelId="{6FC458B3-B90F-6D4F-8533-B962CAE11966}" type="presParOf" srcId="{00BB6A1A-35B3-EE4B-BFDB-FA670F4E6D99}" destId="{C622CB3B-7F08-4B4B-BEDD-BC9A8E183264}" srcOrd="3" destOrd="0" presId="urn:microsoft.com/office/officeart/2008/layout/VerticalCurvedList"/>
    <dgm:cxn modelId="{6A27CF19-F89F-0042-8647-BA7F3480491F}" type="presParOf" srcId="{A008551B-E1D1-8242-885F-A5915D68EEA6}" destId="{BDD83969-C369-3141-B88E-3575B29B92B0}" srcOrd="1" destOrd="0" presId="urn:microsoft.com/office/officeart/2008/layout/VerticalCurvedList"/>
    <dgm:cxn modelId="{1CB9B0F9-89B5-964C-A5EB-635CE93A0610}" type="presParOf" srcId="{A008551B-E1D1-8242-885F-A5915D68EEA6}" destId="{447312A5-BFB8-FA47-A9DC-7DBC4A4D224E}" srcOrd="2" destOrd="0" presId="urn:microsoft.com/office/officeart/2008/layout/VerticalCurvedList"/>
    <dgm:cxn modelId="{28E0E091-9710-304A-B63D-B50D3B2D89E0}" type="presParOf" srcId="{447312A5-BFB8-FA47-A9DC-7DBC4A4D224E}" destId="{9CBCA8A3-5F91-6746-83DC-08E6F9D1BAEF}" srcOrd="0" destOrd="0" presId="urn:microsoft.com/office/officeart/2008/layout/VerticalCurvedList"/>
    <dgm:cxn modelId="{70BE8221-6146-CB4A-AD82-19BB526FC780}" type="presParOf" srcId="{A008551B-E1D1-8242-885F-A5915D68EEA6}" destId="{69E0F982-B8D1-5747-8A52-28E3E937DA8D}" srcOrd="3" destOrd="0" presId="urn:microsoft.com/office/officeart/2008/layout/VerticalCurvedList"/>
    <dgm:cxn modelId="{8CB1CE9F-E5B5-AA4C-9994-2E0A6CA58AC5}" type="presParOf" srcId="{A008551B-E1D1-8242-885F-A5915D68EEA6}" destId="{851F107F-6DBD-9D4B-ABA0-652CA5A9AF39}" srcOrd="4" destOrd="0" presId="urn:microsoft.com/office/officeart/2008/layout/VerticalCurvedList"/>
    <dgm:cxn modelId="{BD0C1762-6986-8D40-96AF-51C205C2F893}" type="presParOf" srcId="{851F107F-6DBD-9D4B-ABA0-652CA5A9AF39}" destId="{BC58EC11-1C5C-6B49-A2F9-2B1D6C8AF3BE}" srcOrd="0" destOrd="0" presId="urn:microsoft.com/office/officeart/2008/layout/VerticalCurvedList"/>
    <dgm:cxn modelId="{BE7CD21B-268B-0142-A2E1-7FF22CCFD029}" type="presParOf" srcId="{A008551B-E1D1-8242-885F-A5915D68EEA6}" destId="{003B7BFC-E772-DC49-8ABD-0249DF8C4544}" srcOrd="5" destOrd="0" presId="urn:microsoft.com/office/officeart/2008/layout/VerticalCurvedList"/>
    <dgm:cxn modelId="{38E3A181-3833-B648-82E4-2147F8CA9BEF}" type="presParOf" srcId="{A008551B-E1D1-8242-885F-A5915D68EEA6}" destId="{A137B239-CEFC-C445-BDE6-1CD297856FE2}" srcOrd="6" destOrd="0" presId="urn:microsoft.com/office/officeart/2008/layout/VerticalCurvedList"/>
    <dgm:cxn modelId="{E6F49CF1-4602-8744-A757-6C6D607CC44E}" type="presParOf" srcId="{A137B239-CEFC-C445-BDE6-1CD297856FE2}" destId="{3B50EEB0-A232-A441-AC09-15AFC2A35EB6}" srcOrd="0" destOrd="0" presId="urn:microsoft.com/office/officeart/2008/layout/VerticalCurvedList"/>
    <dgm:cxn modelId="{F490EAE5-B70C-6B49-9513-E51AAB0D62E3}" type="presParOf" srcId="{A008551B-E1D1-8242-885F-A5915D68EEA6}" destId="{27B96D61-7295-4849-8309-0C9BD09E592B}" srcOrd="7" destOrd="0" presId="urn:microsoft.com/office/officeart/2008/layout/VerticalCurvedList"/>
    <dgm:cxn modelId="{B7DE0EC0-2D67-A34D-B512-52ED45E803D4}" type="presParOf" srcId="{A008551B-E1D1-8242-885F-A5915D68EEA6}" destId="{9D642D08-7DAA-AA49-B025-5F58DABA39E6}" srcOrd="8" destOrd="0" presId="urn:microsoft.com/office/officeart/2008/layout/VerticalCurvedList"/>
    <dgm:cxn modelId="{95049248-8E62-5043-A041-BFBE65A938E6}" type="presParOf" srcId="{9D642D08-7DAA-AA49-B025-5F58DABA39E6}" destId="{FF2DCCCF-31A1-1B44-9132-E1A672280F7B}" srcOrd="0" destOrd="0" presId="urn:microsoft.com/office/officeart/2008/layout/VerticalCurvedList"/>
    <dgm:cxn modelId="{CEFF55B9-EEE6-5142-BD47-63F9FA24AF9A}" type="presParOf" srcId="{A008551B-E1D1-8242-885F-A5915D68EEA6}" destId="{3F3A1446-EA7E-E348-A011-58BE83427F26}" srcOrd="9" destOrd="0" presId="urn:microsoft.com/office/officeart/2008/layout/VerticalCurvedList"/>
    <dgm:cxn modelId="{6F95DDE1-1031-8E46-BC58-6FE8038AA85B}" type="presParOf" srcId="{A008551B-E1D1-8242-885F-A5915D68EEA6}" destId="{C2BF31A0-24B8-D547-8883-64134A591C0C}" srcOrd="10" destOrd="0" presId="urn:microsoft.com/office/officeart/2008/layout/VerticalCurvedList"/>
    <dgm:cxn modelId="{48B93D48-9EEA-0546-B569-CD26BA16A431}" type="presParOf" srcId="{C2BF31A0-24B8-D547-8883-64134A591C0C}" destId="{59AC0C70-178D-5041-BADA-8BF73ADC2DDF}" srcOrd="0" destOrd="0" presId="urn:microsoft.com/office/officeart/2008/layout/VerticalCurvedList"/>
    <dgm:cxn modelId="{95F0A1FE-D54E-D444-8523-497844F887B6}" type="presParOf" srcId="{A008551B-E1D1-8242-885F-A5915D68EEA6}" destId="{C102CF45-597C-F646-81FD-1C57A78E2A3C}" srcOrd="11" destOrd="0" presId="urn:microsoft.com/office/officeart/2008/layout/VerticalCurvedList"/>
    <dgm:cxn modelId="{8537C099-DBAF-B84A-BFF2-D7F55F76D4EE}" type="presParOf" srcId="{A008551B-E1D1-8242-885F-A5915D68EEA6}" destId="{2FAE8780-98C6-4948-8320-3B92F9F526B8}" srcOrd="12" destOrd="0" presId="urn:microsoft.com/office/officeart/2008/layout/VerticalCurvedList"/>
    <dgm:cxn modelId="{5CC8483B-274C-A541-AACC-A9214F9CADBA}" type="presParOf" srcId="{2FAE8780-98C6-4948-8320-3B92F9F526B8}" destId="{B88614C5-3D51-AD40-AF3C-5C01970BE4F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767F7-B14B-9449-997C-B43C5D2C6769}">
      <dsp:nvSpPr>
        <dsp:cNvPr id="0" name=""/>
        <dsp:cNvSpPr/>
      </dsp:nvSpPr>
      <dsp:spPr>
        <a:xfrm rot="5400000">
          <a:off x="-487174" y="1487926"/>
          <a:ext cx="214284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1D412DF-8EE0-F640-9A7C-DA8F4BD68271}">
      <dsp:nvSpPr>
        <dsp:cNvPr id="0" name=""/>
        <dsp:cNvSpPr/>
      </dsp:nvSpPr>
      <dsp:spPr>
        <a:xfrm>
          <a:off x="5288" y="119656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Un master à la fois professionnalisant et orienté vers la recherche</a:t>
          </a:r>
        </a:p>
      </dsp:txBody>
      <dsp:txXfrm>
        <a:off x="55728" y="170096"/>
        <a:ext cx="2769344" cy="1621254"/>
      </dsp:txXfrm>
    </dsp:sp>
    <dsp:sp modelId="{77B8956B-92CD-4B44-AFF6-954AD5A06C6B}">
      <dsp:nvSpPr>
        <dsp:cNvPr id="0" name=""/>
        <dsp:cNvSpPr/>
      </dsp:nvSpPr>
      <dsp:spPr>
        <a:xfrm rot="5400000">
          <a:off x="-487174" y="3640595"/>
          <a:ext cx="214284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EA91E23-9464-C441-9AF8-12AEC671267F}">
      <dsp:nvSpPr>
        <dsp:cNvPr id="0" name=""/>
        <dsp:cNvSpPr/>
      </dsp:nvSpPr>
      <dsp:spPr>
        <a:xfrm>
          <a:off x="5288" y="2272325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Un enseignement résolument généraliste, à la fois théorique, scientifique et professionnalisant. </a:t>
          </a:r>
        </a:p>
      </dsp:txBody>
      <dsp:txXfrm>
        <a:off x="55728" y="2322765"/>
        <a:ext cx="2769344" cy="1621254"/>
      </dsp:txXfrm>
    </dsp:sp>
    <dsp:sp modelId="{E63867CA-0E8C-9B44-A4B6-149E758A7E76}">
      <dsp:nvSpPr>
        <dsp:cNvPr id="0" name=""/>
        <dsp:cNvSpPr/>
      </dsp:nvSpPr>
      <dsp:spPr>
        <a:xfrm>
          <a:off x="589159" y="4716929"/>
          <a:ext cx="380757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097F4E7-3A36-BA4B-B493-7110A57BFEA4}">
      <dsp:nvSpPr>
        <dsp:cNvPr id="0" name=""/>
        <dsp:cNvSpPr/>
      </dsp:nvSpPr>
      <dsp:spPr>
        <a:xfrm>
          <a:off x="5288" y="4424994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Un enseignement qui fournit des outils professionnels</a:t>
          </a:r>
        </a:p>
      </dsp:txBody>
      <dsp:txXfrm>
        <a:off x="55728" y="4475434"/>
        <a:ext cx="2769344" cy="1621254"/>
      </dsp:txXfrm>
    </dsp:sp>
    <dsp:sp modelId="{C532DC5B-8DD1-B042-A344-AB237F5D5582}">
      <dsp:nvSpPr>
        <dsp:cNvPr id="0" name=""/>
        <dsp:cNvSpPr/>
      </dsp:nvSpPr>
      <dsp:spPr>
        <a:xfrm rot="16200000">
          <a:off x="3330224" y="3640595"/>
          <a:ext cx="214284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DE228DC-90EF-D543-A2F4-38A9C6C58812}">
      <dsp:nvSpPr>
        <dsp:cNvPr id="0" name=""/>
        <dsp:cNvSpPr/>
      </dsp:nvSpPr>
      <dsp:spPr>
        <a:xfrm>
          <a:off x="3822687" y="4424994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Un master organisé autour des expériences de stages qui irriguent la formation</a:t>
          </a:r>
        </a:p>
      </dsp:txBody>
      <dsp:txXfrm>
        <a:off x="3873127" y="4475434"/>
        <a:ext cx="2769344" cy="1621254"/>
      </dsp:txXfrm>
    </dsp:sp>
    <dsp:sp modelId="{CABAC5D9-26E0-9F43-AAB7-E7213EBA7932}">
      <dsp:nvSpPr>
        <dsp:cNvPr id="0" name=""/>
        <dsp:cNvSpPr/>
      </dsp:nvSpPr>
      <dsp:spPr>
        <a:xfrm rot="16200000">
          <a:off x="3330224" y="1487926"/>
          <a:ext cx="214284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EFAC8D8-4331-ED41-9991-40F12FD447A1}">
      <dsp:nvSpPr>
        <dsp:cNvPr id="0" name=""/>
        <dsp:cNvSpPr/>
      </dsp:nvSpPr>
      <dsp:spPr>
        <a:xfrm>
          <a:off x="3822687" y="2272325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Des enseignements donnés par des universitaires et des praticiens de terrain</a:t>
          </a:r>
        </a:p>
      </dsp:txBody>
      <dsp:txXfrm>
        <a:off x="3873127" y="2322765"/>
        <a:ext cx="2769344" cy="1621254"/>
      </dsp:txXfrm>
    </dsp:sp>
    <dsp:sp modelId="{C68AE653-B648-C142-981D-8D4DD8A6B161}">
      <dsp:nvSpPr>
        <dsp:cNvPr id="0" name=""/>
        <dsp:cNvSpPr/>
      </dsp:nvSpPr>
      <dsp:spPr>
        <a:xfrm>
          <a:off x="4406558" y="411592"/>
          <a:ext cx="3807572" cy="258320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4837AE-AD11-DC40-B655-98B8F8C51AF6}">
      <dsp:nvSpPr>
        <dsp:cNvPr id="0" name=""/>
        <dsp:cNvSpPr/>
      </dsp:nvSpPr>
      <dsp:spPr>
        <a:xfrm>
          <a:off x="3822687" y="119656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Des espaces d’élaborations de la pratique et du positionnement professionnel</a:t>
          </a:r>
        </a:p>
      </dsp:txBody>
      <dsp:txXfrm>
        <a:off x="3873127" y="170096"/>
        <a:ext cx="2769344" cy="1621254"/>
      </dsp:txXfrm>
    </dsp:sp>
    <dsp:sp modelId="{83C303FD-70B3-4A4E-B251-97FF46E7F1AF}">
      <dsp:nvSpPr>
        <dsp:cNvPr id="0" name=""/>
        <dsp:cNvSpPr/>
      </dsp:nvSpPr>
      <dsp:spPr>
        <a:xfrm>
          <a:off x="7640086" y="119656"/>
          <a:ext cx="2870224" cy="1722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Des enseignements en appui sur les recherches actuelles du Centre de Recherche en Psychopathologie et Psychologie Clinique (CRPPC)</a:t>
          </a:r>
        </a:p>
      </dsp:txBody>
      <dsp:txXfrm>
        <a:off x="7690526" y="170096"/>
        <a:ext cx="2769344" cy="1621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9E4FD-7E33-CF47-9F12-DD33358179C9}">
      <dsp:nvSpPr>
        <dsp:cNvPr id="0" name=""/>
        <dsp:cNvSpPr/>
      </dsp:nvSpPr>
      <dsp:spPr>
        <a:xfrm>
          <a:off x="2296510" y="46067"/>
          <a:ext cx="5150068" cy="50579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B870E8-6F89-2D46-B614-E6C514E8A64D}">
      <dsp:nvSpPr>
        <dsp:cNvPr id="0" name=""/>
        <dsp:cNvSpPr/>
      </dsp:nvSpPr>
      <dsp:spPr>
        <a:xfrm>
          <a:off x="4871544" y="515509"/>
          <a:ext cx="3347544" cy="9153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Stage de 500h minimum (ou 2 x 250h ) encadré par un psychologue clinicien référé à la théorie psychanalytique. </a:t>
          </a:r>
        </a:p>
      </dsp:txBody>
      <dsp:txXfrm>
        <a:off x="4916227" y="560192"/>
        <a:ext cx="3258178" cy="825978"/>
      </dsp:txXfrm>
    </dsp:sp>
    <dsp:sp modelId="{50F15B45-4E7F-E047-9103-B3C37B67D13A}">
      <dsp:nvSpPr>
        <dsp:cNvPr id="0" name=""/>
        <dsp:cNvSpPr/>
      </dsp:nvSpPr>
      <dsp:spPr>
        <a:xfrm>
          <a:off x="4871544" y="1545271"/>
          <a:ext cx="3347544" cy="9153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320h d’enseignement</a:t>
          </a:r>
        </a:p>
      </dsp:txBody>
      <dsp:txXfrm>
        <a:off x="4916227" y="1589954"/>
        <a:ext cx="3258178" cy="825978"/>
      </dsp:txXfrm>
    </dsp:sp>
    <dsp:sp modelId="{D960E42D-459E-ED4C-9976-4954E28CC3A0}">
      <dsp:nvSpPr>
        <dsp:cNvPr id="0" name=""/>
        <dsp:cNvSpPr/>
      </dsp:nvSpPr>
      <dsp:spPr>
        <a:xfrm>
          <a:off x="4871544" y="2575034"/>
          <a:ext cx="3347544" cy="9153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Un mémoire de recherche à rendre </a:t>
          </a:r>
        </a:p>
      </dsp:txBody>
      <dsp:txXfrm>
        <a:off x="4916227" y="2619717"/>
        <a:ext cx="3258178" cy="825978"/>
      </dsp:txXfrm>
    </dsp:sp>
    <dsp:sp modelId="{B0BBB7B1-EEB1-A941-BC0E-4C94D6E8F935}">
      <dsp:nvSpPr>
        <dsp:cNvPr id="0" name=""/>
        <dsp:cNvSpPr/>
      </dsp:nvSpPr>
      <dsp:spPr>
        <a:xfrm>
          <a:off x="4871544" y="3604796"/>
          <a:ext cx="3347544" cy="91534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2 écrits professionnalisants</a:t>
          </a:r>
        </a:p>
      </dsp:txBody>
      <dsp:txXfrm>
        <a:off x="4916227" y="3649479"/>
        <a:ext cx="3258178" cy="825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606DE-7DAA-7046-A492-9E762C56BC93}">
      <dsp:nvSpPr>
        <dsp:cNvPr id="0" name=""/>
        <dsp:cNvSpPr/>
      </dsp:nvSpPr>
      <dsp:spPr>
        <a:xfrm>
          <a:off x="0" y="33504"/>
          <a:ext cx="8915400" cy="3711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200" kern="1200"/>
            <a:t>Le master permet d’acquérir le titre de psychologue et celui de psychothérapeute</a:t>
          </a:r>
        </a:p>
      </dsp:txBody>
      <dsp:txXfrm>
        <a:off x="181168" y="214672"/>
        <a:ext cx="8553064" cy="33489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C8C9C-EF86-374E-A5FC-5FEE1C486C08}">
      <dsp:nvSpPr>
        <dsp:cNvPr id="0" name=""/>
        <dsp:cNvSpPr/>
      </dsp:nvSpPr>
      <dsp:spPr>
        <a:xfrm>
          <a:off x="0" y="28744"/>
          <a:ext cx="10515600" cy="5068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800" kern="1200" dirty="0"/>
            <a:t>Le master parcours « Psychologie et psychopathologie cliniques » vise à former des psychologues </a:t>
          </a:r>
          <a:r>
            <a:rPr lang="fr-FR" sz="3800" kern="1200" dirty="0" err="1"/>
            <a:t>praticien.nes</a:t>
          </a:r>
          <a:r>
            <a:rPr lang="fr-FR" sz="3800" kern="1200" dirty="0"/>
            <a:t>, </a:t>
          </a:r>
          <a:r>
            <a:rPr lang="fr-FR" sz="3800" kern="1200" dirty="0" err="1"/>
            <a:t>orienté.es</a:t>
          </a:r>
          <a:r>
            <a:rPr lang="fr-FR" sz="3800" kern="1200" dirty="0"/>
            <a:t> sur l’</a:t>
          </a:r>
          <a:r>
            <a:rPr lang="fr-FR" sz="3800" kern="1200" dirty="0" err="1"/>
            <a:t>élaboration</a:t>
          </a:r>
          <a:r>
            <a:rPr lang="fr-FR" sz="3800" kern="1200" dirty="0"/>
            <a:t> et la mise en œuvre de dispositifs de </a:t>
          </a:r>
          <a:r>
            <a:rPr lang="fr-FR" sz="3800" kern="1200" dirty="0" err="1"/>
            <a:t>prévention</a:t>
          </a:r>
          <a:r>
            <a:rPr lang="fr-FR" sz="3800" kern="1200" dirty="0"/>
            <a:t>, d’accompagnement et de soin psychiques dans des secteurs d’</a:t>
          </a:r>
          <a:r>
            <a:rPr lang="fr-FR" sz="3800" kern="1200" dirty="0" err="1"/>
            <a:t>activite</a:t>
          </a:r>
          <a:r>
            <a:rPr lang="fr-FR" sz="3800" kern="1200" dirty="0"/>
            <a:t>́ </a:t>
          </a:r>
          <a:r>
            <a:rPr lang="fr-FR" sz="3800" kern="1200" dirty="0" err="1"/>
            <a:t>diversifiés</a:t>
          </a:r>
          <a:r>
            <a:rPr lang="fr-FR" sz="3800" kern="1200" dirty="0"/>
            <a:t> (publics et </a:t>
          </a:r>
          <a:r>
            <a:rPr lang="fr-FR" sz="3800" kern="1200" dirty="0" err="1"/>
            <a:t>privés</a:t>
          </a:r>
          <a:r>
            <a:rPr lang="fr-FR" sz="3800" kern="1200" dirty="0"/>
            <a:t>). </a:t>
          </a:r>
        </a:p>
      </dsp:txBody>
      <dsp:txXfrm>
        <a:off x="247421" y="276165"/>
        <a:ext cx="10020758" cy="45735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0054E-B772-7949-B47D-D152AE01637E}">
      <dsp:nvSpPr>
        <dsp:cNvPr id="0" name=""/>
        <dsp:cNvSpPr/>
      </dsp:nvSpPr>
      <dsp:spPr>
        <a:xfrm>
          <a:off x="0" y="10560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/>
            <a:t>Psychiatrie, pédopsychiatrie, </a:t>
          </a:r>
          <a:r>
            <a:rPr lang="fr-FR" sz="1700" kern="1200" dirty="0" err="1"/>
            <a:t>gérontopsychiatrie</a:t>
          </a:r>
          <a:r>
            <a:rPr lang="fr-FR" sz="1700" kern="1200" dirty="0"/>
            <a:t>.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fr-FR" sz="1700" kern="1200" dirty="0"/>
        </a:p>
      </dsp:txBody>
      <dsp:txXfrm>
        <a:off x="0" y="10560"/>
        <a:ext cx="3573945" cy="2144367"/>
      </dsp:txXfrm>
    </dsp:sp>
    <dsp:sp modelId="{98146CE1-1879-9445-8E7E-2B6D0B3F7812}">
      <dsp:nvSpPr>
        <dsp:cNvPr id="0" name=""/>
        <dsp:cNvSpPr/>
      </dsp:nvSpPr>
      <dsp:spPr>
        <a:xfrm>
          <a:off x="3931340" y="10560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 err="1"/>
            <a:t>Éducation</a:t>
          </a:r>
          <a:r>
            <a:rPr lang="fr-FR" sz="1700" kern="1200" dirty="0"/>
            <a:t> </a:t>
          </a:r>
          <a:r>
            <a:rPr lang="fr-FR" sz="1700" kern="1200" dirty="0" err="1"/>
            <a:t>spécialisée</a:t>
          </a:r>
          <a:r>
            <a:rPr lang="fr-FR" sz="1700" kern="1200" dirty="0"/>
            <a:t> (enfant, </a:t>
          </a:r>
          <a:r>
            <a:rPr lang="fr-FR" sz="1700" kern="1200" dirty="0" err="1"/>
            <a:t>adolescent.e</a:t>
          </a:r>
          <a:r>
            <a:rPr lang="fr-FR" sz="1700" kern="1200" dirty="0"/>
            <a:t>, adulte), services de </a:t>
          </a:r>
          <a:r>
            <a:rPr lang="fr-FR" sz="1700" kern="1200" dirty="0" err="1"/>
            <a:t>prévention</a:t>
          </a:r>
          <a:r>
            <a:rPr lang="fr-FR" sz="1700" kern="1200" dirty="0"/>
            <a:t> (de la maltraitance, de la </a:t>
          </a:r>
          <a:r>
            <a:rPr lang="fr-FR" sz="1700" kern="1200" dirty="0" err="1"/>
            <a:t>délinquance</a:t>
          </a:r>
          <a:r>
            <a:rPr lang="fr-FR" sz="1700" kern="1200" dirty="0"/>
            <a:t>...).</a:t>
          </a:r>
        </a:p>
      </dsp:txBody>
      <dsp:txXfrm>
        <a:off x="3931340" y="10560"/>
        <a:ext cx="3573945" cy="2144367"/>
      </dsp:txXfrm>
    </dsp:sp>
    <dsp:sp modelId="{60A38127-FFCD-544E-BC8F-52B8E43557B2}">
      <dsp:nvSpPr>
        <dsp:cNvPr id="0" name=""/>
        <dsp:cNvSpPr/>
      </dsp:nvSpPr>
      <dsp:spPr>
        <a:xfrm>
          <a:off x="7862680" y="10560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/>
            <a:t>Services de soins somatiques (</a:t>
          </a:r>
          <a:r>
            <a:rPr lang="fr-FR" sz="1700" kern="1200" dirty="0" err="1"/>
            <a:t>hôpital</a:t>
          </a:r>
          <a:r>
            <a:rPr lang="fr-FR" sz="1700" kern="1200" dirty="0"/>
            <a:t> </a:t>
          </a:r>
          <a:r>
            <a:rPr lang="fr-FR" sz="1700" kern="1200" dirty="0" err="1"/>
            <a:t>général</a:t>
          </a:r>
          <a:r>
            <a:rPr lang="fr-FR" sz="1700" kern="1200" dirty="0"/>
            <a:t>, </a:t>
          </a:r>
          <a:r>
            <a:rPr lang="fr-FR" sz="1700" kern="1200" dirty="0" err="1"/>
            <a:t>servicesde</a:t>
          </a:r>
          <a:r>
            <a:rPr lang="fr-FR" sz="1700" kern="1200" dirty="0"/>
            <a:t> soins </a:t>
          </a:r>
          <a:r>
            <a:rPr lang="fr-FR" sz="1700" kern="1200" dirty="0" err="1"/>
            <a:t>spécialisés</a:t>
          </a:r>
          <a:r>
            <a:rPr lang="fr-FR" sz="1700" kern="1200" dirty="0"/>
            <a:t>, centres de </a:t>
          </a:r>
          <a:r>
            <a:rPr lang="fr-FR" sz="1700" kern="1200" dirty="0" err="1"/>
            <a:t>réadaptation</a:t>
          </a:r>
          <a:r>
            <a:rPr lang="fr-FR" sz="1700" kern="1200" dirty="0"/>
            <a:t>, urgences, </a:t>
          </a:r>
          <a:r>
            <a:rPr lang="fr-FR" sz="1700" kern="1200" dirty="0" err="1"/>
            <a:t>réanimations</a:t>
          </a:r>
          <a:r>
            <a:rPr lang="fr-FR" sz="1700" kern="1200" dirty="0"/>
            <a:t>, centre de traitement et d’</a:t>
          </a:r>
          <a:r>
            <a:rPr lang="fr-FR" sz="1700" kern="1200" dirty="0" err="1"/>
            <a:t>étude</a:t>
          </a:r>
          <a:r>
            <a:rPr lang="fr-FR" sz="1700" kern="1200" dirty="0"/>
            <a:t> de la douleur).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fr-FR" sz="1700" kern="1200" dirty="0"/>
        </a:p>
      </dsp:txBody>
      <dsp:txXfrm>
        <a:off x="7862680" y="10560"/>
        <a:ext cx="3573945" cy="2144367"/>
      </dsp:txXfrm>
    </dsp:sp>
    <dsp:sp modelId="{E06DABE0-0BE8-AF44-97D7-76414BB66178}">
      <dsp:nvSpPr>
        <dsp:cNvPr id="0" name=""/>
        <dsp:cNvSpPr/>
      </dsp:nvSpPr>
      <dsp:spPr>
        <a:xfrm>
          <a:off x="1965670" y="2512322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/>
            <a:t>Institutions </a:t>
          </a:r>
          <a:r>
            <a:rPr lang="fr-FR" sz="1700" kern="1200" dirty="0" err="1"/>
            <a:t>médico-psycho-sociales</a:t>
          </a:r>
          <a:r>
            <a:rPr lang="fr-FR" sz="1700" kern="1200" dirty="0"/>
            <a:t> (CAMSP, CMPP, services de </a:t>
          </a:r>
          <a:r>
            <a:rPr lang="fr-FR" sz="1700" kern="1200" dirty="0" err="1"/>
            <a:t>prévention</a:t>
          </a:r>
          <a:r>
            <a:rPr lang="fr-FR" sz="1700" kern="1200" dirty="0"/>
            <a:t>, IMP, </a:t>
          </a:r>
          <a:r>
            <a:rPr lang="fr-FR" sz="1700" kern="1200" dirty="0" err="1"/>
            <a:t>IMPro,etc</a:t>
          </a:r>
          <a:r>
            <a:rPr lang="fr-FR" sz="1700" kern="1200" dirty="0"/>
            <a:t>.).</a:t>
          </a:r>
        </a:p>
      </dsp:txBody>
      <dsp:txXfrm>
        <a:off x="1965670" y="2512322"/>
        <a:ext cx="3573945" cy="2144367"/>
      </dsp:txXfrm>
    </dsp:sp>
    <dsp:sp modelId="{0C6927A4-F1CC-CC42-A37F-58E56E353237}">
      <dsp:nvSpPr>
        <dsp:cNvPr id="0" name=""/>
        <dsp:cNvSpPr/>
      </dsp:nvSpPr>
      <dsp:spPr>
        <a:xfrm>
          <a:off x="5897010" y="2512322"/>
          <a:ext cx="3573945" cy="2144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sz="1700" kern="1200" dirty="0"/>
            <a:t>Lieux d’accueil ordinaires ou d’urgence (</a:t>
          </a:r>
          <a:r>
            <a:rPr lang="fr-FR" sz="1700" kern="1200" dirty="0" err="1"/>
            <a:t>crèches</a:t>
          </a:r>
          <a:r>
            <a:rPr lang="fr-FR" sz="1700" kern="1200" dirty="0"/>
            <a:t>, garderie, </a:t>
          </a:r>
          <a:r>
            <a:rPr lang="fr-FR" sz="1700" kern="1200" dirty="0" err="1"/>
            <a:t>pouponnières</a:t>
          </a:r>
          <a:r>
            <a:rPr lang="fr-FR" sz="1700" kern="1200" dirty="0"/>
            <a:t>, </a:t>
          </a:r>
          <a:r>
            <a:rPr lang="fr-FR" sz="1700" kern="1200" dirty="0" err="1"/>
            <a:t>écoles</a:t>
          </a:r>
          <a:r>
            <a:rPr lang="fr-FR" sz="1700" kern="1200" dirty="0"/>
            <a:t>, points rencontres, accueils </a:t>
          </a:r>
          <a:r>
            <a:rPr lang="fr-FR" sz="1700" kern="1200" dirty="0" err="1"/>
            <a:t>mères</a:t>
          </a:r>
          <a:r>
            <a:rPr lang="fr-FR" sz="1700" kern="1200" dirty="0"/>
            <a:t>- enfants, etc.). </a:t>
          </a:r>
        </a:p>
      </dsp:txBody>
      <dsp:txXfrm>
        <a:off x="5897010" y="2512322"/>
        <a:ext cx="3573945" cy="21443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D9862-59CD-BF45-B0FA-052BC195A736}">
      <dsp:nvSpPr>
        <dsp:cNvPr id="0" name=""/>
        <dsp:cNvSpPr/>
      </dsp:nvSpPr>
      <dsp:spPr>
        <a:xfrm>
          <a:off x="0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Institutions prenant en charge les handicaps intellectuels et physiques (CAMSP </a:t>
          </a:r>
          <a:r>
            <a:rPr lang="fr-FR" sz="1500" kern="1200" dirty="0" err="1"/>
            <a:t>spécialisés</a:t>
          </a:r>
          <a:r>
            <a:rPr lang="fr-FR" sz="1500" kern="1200" dirty="0"/>
            <a:t>, SESSAD, centres de </a:t>
          </a:r>
          <a:r>
            <a:rPr lang="fr-FR" sz="1500" kern="1200" dirty="0" err="1"/>
            <a:t>rééducation</a:t>
          </a:r>
          <a:r>
            <a:rPr lang="fr-FR" sz="1500" kern="1200" dirty="0"/>
            <a:t>, MAS, IME, ESAT, etc.).</a:t>
          </a:r>
        </a:p>
      </dsp:txBody>
      <dsp:txXfrm>
        <a:off x="0" y="78184"/>
        <a:ext cx="2786062" cy="1671637"/>
      </dsp:txXfrm>
    </dsp:sp>
    <dsp:sp modelId="{04A857FF-BA85-4544-A8C0-FC22AA059EBB}">
      <dsp:nvSpPr>
        <dsp:cNvPr id="0" name=""/>
        <dsp:cNvSpPr/>
      </dsp:nvSpPr>
      <dsp:spPr>
        <a:xfrm>
          <a:off x="3064668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Institutions du secteur judiciaire et pénitentiaire. </a:t>
          </a:r>
        </a:p>
      </dsp:txBody>
      <dsp:txXfrm>
        <a:off x="3064668" y="78184"/>
        <a:ext cx="2786062" cy="1671637"/>
      </dsp:txXfrm>
    </dsp:sp>
    <dsp:sp modelId="{C863857E-F8C2-C448-8736-C7DB224DE0C5}">
      <dsp:nvSpPr>
        <dsp:cNvPr id="0" name=""/>
        <dsp:cNvSpPr/>
      </dsp:nvSpPr>
      <dsp:spPr>
        <a:xfrm>
          <a:off x="6129337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- Institutions pour sujets vieillissants (maisons de retraite, EHPAD, services </a:t>
          </a:r>
          <a:r>
            <a:rPr lang="fr-FR" sz="1500" kern="1200" dirty="0" err="1"/>
            <a:t>gériatriques</a:t>
          </a:r>
          <a:r>
            <a:rPr lang="fr-FR" sz="1500" kern="1200" dirty="0"/>
            <a:t>).</a:t>
          </a:r>
        </a:p>
      </dsp:txBody>
      <dsp:txXfrm>
        <a:off x="6129337" y="78184"/>
        <a:ext cx="2786062" cy="1671637"/>
      </dsp:txXfrm>
    </dsp:sp>
    <dsp:sp modelId="{7F41D947-A28A-A446-9CF1-1C85D03EA16E}">
      <dsp:nvSpPr>
        <dsp:cNvPr id="0" name=""/>
        <dsp:cNvSpPr/>
      </dsp:nvSpPr>
      <dsp:spPr>
        <a:xfrm>
          <a:off x="0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Services proposant des consultations ou des lieux d’écoute (aide aux victimes, aux personnes en situation de toxicomanie, d’alcoolisme, de prostitution, etc.).</a:t>
          </a:r>
        </a:p>
      </dsp:txBody>
      <dsp:txXfrm>
        <a:off x="0" y="2028428"/>
        <a:ext cx="2786062" cy="1671637"/>
      </dsp:txXfrm>
    </dsp:sp>
    <dsp:sp modelId="{D9F94C0B-8594-814C-9403-674EFB412560}">
      <dsp:nvSpPr>
        <dsp:cNvPr id="0" name=""/>
        <dsp:cNvSpPr/>
      </dsp:nvSpPr>
      <dsp:spPr>
        <a:xfrm>
          <a:off x="3064668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Centres médico-sociaux, centres d’accueil pour personnes en situation de précarité (bénéficiaires du RMI, de la CMU, SDF, etc.), missions locales...</a:t>
          </a:r>
        </a:p>
      </dsp:txBody>
      <dsp:txXfrm>
        <a:off x="3064668" y="2028428"/>
        <a:ext cx="2786062" cy="1671637"/>
      </dsp:txXfrm>
    </dsp:sp>
    <dsp:sp modelId="{0A84A79A-D30B-9547-BC66-522D70F1B34F}">
      <dsp:nvSpPr>
        <dsp:cNvPr id="0" name=""/>
        <dsp:cNvSpPr/>
      </dsp:nvSpPr>
      <dsp:spPr>
        <a:xfrm>
          <a:off x="6129337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 err="1"/>
            <a:t>Réseaux</a:t>
          </a:r>
          <a:r>
            <a:rPr lang="fr-FR" sz="1500" kern="1200" dirty="0"/>
            <a:t> sociaux (autour de la </a:t>
          </a:r>
          <a:r>
            <a:rPr lang="fr-FR" sz="1500" kern="1200" dirty="0" err="1"/>
            <a:t>périnatalite</a:t>
          </a:r>
          <a:r>
            <a:rPr lang="fr-FR" sz="1500" kern="1200" dirty="0"/>
            <a:t>́, de la PMI, de l’errance, des banlieues, etc.).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Institutions caritatives et humanitaires. </a:t>
          </a:r>
        </a:p>
      </dsp:txBody>
      <dsp:txXfrm>
        <a:off x="6129337" y="2028428"/>
        <a:ext cx="2786062" cy="16716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0291F-F950-FD4A-A5B6-1388C0A31A36}">
      <dsp:nvSpPr>
        <dsp:cNvPr id="0" name=""/>
        <dsp:cNvSpPr/>
      </dsp:nvSpPr>
      <dsp:spPr>
        <a:xfrm>
          <a:off x="-4271043" y="-655258"/>
          <a:ext cx="5088768" cy="5088768"/>
        </a:xfrm>
        <a:prstGeom prst="blockArc">
          <a:avLst>
            <a:gd name="adj1" fmla="val 18900000"/>
            <a:gd name="adj2" fmla="val 2700000"/>
            <a:gd name="adj3" fmla="val 424"/>
          </a:avLst>
        </a:pr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589934-1162-F04E-8789-E741680F2572}">
      <dsp:nvSpPr>
        <dsp:cNvPr id="0" name=""/>
        <dsp:cNvSpPr/>
      </dsp:nvSpPr>
      <dsp:spPr>
        <a:xfrm>
          <a:off x="428408" y="290471"/>
          <a:ext cx="8436317" cy="581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136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La moitié de la promotion a répondu au questionnaire</a:t>
          </a:r>
        </a:p>
      </dsp:txBody>
      <dsp:txXfrm>
        <a:off x="428408" y="290471"/>
        <a:ext cx="8436317" cy="581245"/>
      </dsp:txXfrm>
    </dsp:sp>
    <dsp:sp modelId="{1B0D58C6-5800-A64C-8CD0-1D43409B2B93}">
      <dsp:nvSpPr>
        <dsp:cNvPr id="0" name=""/>
        <dsp:cNvSpPr/>
      </dsp:nvSpPr>
      <dsp:spPr>
        <a:xfrm>
          <a:off x="65129" y="217816"/>
          <a:ext cx="726557" cy="7265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C20ED-1C17-AE44-A3A3-AE3AA6CEE1A2}">
      <dsp:nvSpPr>
        <dsp:cNvPr id="0" name=""/>
        <dsp:cNvSpPr/>
      </dsp:nvSpPr>
      <dsp:spPr>
        <a:xfrm>
          <a:off x="761650" y="1162491"/>
          <a:ext cx="8103076" cy="581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136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i="1" kern="1200" dirty="0" err="1"/>
            <a:t>Salariés</a:t>
          </a:r>
          <a:r>
            <a:rPr lang="fr-FR" sz="1700" b="1" i="1" kern="1200" dirty="0"/>
            <a:t> </a:t>
          </a:r>
          <a:r>
            <a:rPr lang="fr-FR" sz="1700" kern="1200" dirty="0"/>
            <a:t>: </a:t>
          </a:r>
          <a:r>
            <a:rPr lang="fr-FR" sz="1700" b="1" kern="1200" dirty="0"/>
            <a:t>89%</a:t>
          </a:r>
          <a:r>
            <a:rPr lang="fr-FR" sz="1700" kern="1200" dirty="0"/>
            <a:t>. </a:t>
          </a:r>
        </a:p>
      </dsp:txBody>
      <dsp:txXfrm>
        <a:off x="761650" y="1162491"/>
        <a:ext cx="8103076" cy="581245"/>
      </dsp:txXfrm>
    </dsp:sp>
    <dsp:sp modelId="{9CBCA8A3-5F91-6746-83DC-08E6F9D1BAEF}">
      <dsp:nvSpPr>
        <dsp:cNvPr id="0" name=""/>
        <dsp:cNvSpPr/>
      </dsp:nvSpPr>
      <dsp:spPr>
        <a:xfrm>
          <a:off x="398371" y="1089836"/>
          <a:ext cx="726557" cy="7265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E6F35-F5FA-3B49-B050-9C440113AF45}">
      <dsp:nvSpPr>
        <dsp:cNvPr id="0" name=""/>
        <dsp:cNvSpPr/>
      </dsp:nvSpPr>
      <dsp:spPr>
        <a:xfrm>
          <a:off x="761650" y="2034512"/>
          <a:ext cx="8103076" cy="581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136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i="1" kern="1200" dirty="0"/>
            <a:t>CDI </a:t>
          </a:r>
          <a:r>
            <a:rPr lang="fr-FR" sz="1700" kern="1200" dirty="0"/>
            <a:t>: </a:t>
          </a:r>
          <a:r>
            <a:rPr lang="fr-FR" sz="1700" b="1" kern="1200" dirty="0"/>
            <a:t>45% </a:t>
          </a:r>
          <a:r>
            <a:rPr lang="fr-FR" sz="1700" kern="1200" dirty="0"/>
            <a:t>des postes </a:t>
          </a:r>
        </a:p>
      </dsp:txBody>
      <dsp:txXfrm>
        <a:off x="761650" y="2034512"/>
        <a:ext cx="8103076" cy="581245"/>
      </dsp:txXfrm>
    </dsp:sp>
    <dsp:sp modelId="{4935C272-5851-4245-AEF8-46B6C8DE9C6B}">
      <dsp:nvSpPr>
        <dsp:cNvPr id="0" name=""/>
        <dsp:cNvSpPr/>
      </dsp:nvSpPr>
      <dsp:spPr>
        <a:xfrm>
          <a:off x="398371" y="1961856"/>
          <a:ext cx="726557" cy="7265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E79C5-30C4-864D-B4A9-EA5CAB0299AF}">
      <dsp:nvSpPr>
        <dsp:cNvPr id="0" name=""/>
        <dsp:cNvSpPr/>
      </dsp:nvSpPr>
      <dsp:spPr>
        <a:xfrm>
          <a:off x="428408" y="2906532"/>
          <a:ext cx="8436317" cy="581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136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seulement </a:t>
          </a:r>
          <a:r>
            <a:rPr lang="fr-FR" sz="1700" b="1" kern="1200" dirty="0"/>
            <a:t>16% </a:t>
          </a:r>
          <a:r>
            <a:rPr lang="fr-FR" sz="1700" kern="1200" dirty="0"/>
            <a:t>des postes à temps plein sont en CDI</a:t>
          </a:r>
          <a:br>
            <a:rPr lang="fr-FR" sz="1700" kern="1200" dirty="0"/>
          </a:br>
          <a:endParaRPr lang="fr-FR" sz="1700" kern="1200" dirty="0"/>
        </a:p>
      </dsp:txBody>
      <dsp:txXfrm>
        <a:off x="428408" y="2906532"/>
        <a:ext cx="8436317" cy="581245"/>
      </dsp:txXfrm>
    </dsp:sp>
    <dsp:sp modelId="{BC58EC11-1C5C-6B49-A2F9-2B1D6C8AF3BE}">
      <dsp:nvSpPr>
        <dsp:cNvPr id="0" name=""/>
        <dsp:cNvSpPr/>
      </dsp:nvSpPr>
      <dsp:spPr>
        <a:xfrm>
          <a:off x="65129" y="2833876"/>
          <a:ext cx="726557" cy="7265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0291F-F950-FD4A-A5B6-1388C0A31A36}">
      <dsp:nvSpPr>
        <dsp:cNvPr id="0" name=""/>
        <dsp:cNvSpPr/>
      </dsp:nvSpPr>
      <dsp:spPr>
        <a:xfrm>
          <a:off x="-4163997" y="-638985"/>
          <a:ext cx="4961605" cy="4961605"/>
        </a:xfrm>
        <a:prstGeom prst="blockArc">
          <a:avLst>
            <a:gd name="adj1" fmla="val 18900000"/>
            <a:gd name="adj2" fmla="val 2700000"/>
            <a:gd name="adj3" fmla="val 435"/>
          </a:avLst>
        </a:pr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83969-C369-3141-B88E-3575B29B92B0}">
      <dsp:nvSpPr>
        <dsp:cNvPr id="0" name=""/>
        <dsp:cNvSpPr/>
      </dsp:nvSpPr>
      <dsp:spPr>
        <a:xfrm>
          <a:off x="291230" y="181077"/>
          <a:ext cx="9276693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/>
            <a:t>Psychiatrie </a:t>
          </a:r>
          <a:r>
            <a:rPr lang="fr-FR" sz="1100" kern="1200"/>
            <a:t>: </a:t>
          </a:r>
          <a:r>
            <a:rPr lang="fr-FR" sz="1100" b="1" kern="1200"/>
            <a:t>26%</a:t>
          </a:r>
          <a:endParaRPr lang="fr-FR" sz="1100" kern="1200" dirty="0"/>
        </a:p>
      </dsp:txBody>
      <dsp:txXfrm>
        <a:off x="291230" y="181077"/>
        <a:ext cx="9276693" cy="387813"/>
      </dsp:txXfrm>
    </dsp:sp>
    <dsp:sp modelId="{9CBCA8A3-5F91-6746-83DC-08E6F9D1BAEF}">
      <dsp:nvSpPr>
        <dsp:cNvPr id="0" name=""/>
        <dsp:cNvSpPr/>
      </dsp:nvSpPr>
      <dsp:spPr>
        <a:xfrm>
          <a:off x="55804" y="145503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E0F982-B8D1-5747-8A52-28E3E937DA8D}">
      <dsp:nvSpPr>
        <dsp:cNvPr id="0" name=""/>
        <dsp:cNvSpPr/>
      </dsp:nvSpPr>
      <dsp:spPr>
        <a:xfrm>
          <a:off x="617190" y="775626"/>
          <a:ext cx="8957690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Médico-social </a:t>
          </a:r>
          <a:r>
            <a:rPr lang="fr-FR" sz="1100" kern="1200" dirty="0"/>
            <a:t>: </a:t>
          </a:r>
          <a:r>
            <a:rPr lang="fr-FR" sz="1100" b="1" kern="1200" dirty="0"/>
            <a:t>40,5%</a:t>
          </a:r>
          <a:br>
            <a:rPr lang="fr-FR" sz="1100" kern="1200" dirty="0"/>
          </a:br>
          <a:endParaRPr lang="fr-FR" sz="1100" kern="1200" dirty="0"/>
        </a:p>
      </dsp:txBody>
      <dsp:txXfrm>
        <a:off x="617190" y="775626"/>
        <a:ext cx="8957690" cy="387813"/>
      </dsp:txXfrm>
    </dsp:sp>
    <dsp:sp modelId="{BC58EC11-1C5C-6B49-A2F9-2B1D6C8AF3BE}">
      <dsp:nvSpPr>
        <dsp:cNvPr id="0" name=""/>
        <dsp:cNvSpPr/>
      </dsp:nvSpPr>
      <dsp:spPr>
        <a:xfrm>
          <a:off x="374807" y="727149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3B7BFC-E772-DC49-8ABD-0249DF8C4544}">
      <dsp:nvSpPr>
        <dsp:cNvPr id="0" name=""/>
        <dsp:cNvSpPr/>
      </dsp:nvSpPr>
      <dsp:spPr>
        <a:xfrm>
          <a:off x="763062" y="1357272"/>
          <a:ext cx="8811818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Hôpital général </a:t>
          </a:r>
          <a:r>
            <a:rPr lang="fr-FR" sz="1100" kern="1200" dirty="0"/>
            <a:t>: </a:t>
          </a:r>
          <a:r>
            <a:rPr lang="fr-FR" sz="1100" b="1" kern="1200" dirty="0"/>
            <a:t>16%</a:t>
          </a:r>
          <a:endParaRPr lang="fr-FR" sz="1100" kern="1200" dirty="0"/>
        </a:p>
      </dsp:txBody>
      <dsp:txXfrm>
        <a:off x="763062" y="1357272"/>
        <a:ext cx="8811818" cy="387813"/>
      </dsp:txXfrm>
    </dsp:sp>
    <dsp:sp modelId="{3B50EEB0-A232-A441-AC09-15AFC2A35EB6}">
      <dsp:nvSpPr>
        <dsp:cNvPr id="0" name=""/>
        <dsp:cNvSpPr/>
      </dsp:nvSpPr>
      <dsp:spPr>
        <a:xfrm>
          <a:off x="520679" y="1308795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B96D61-7295-4849-8309-0C9BD09E592B}">
      <dsp:nvSpPr>
        <dsp:cNvPr id="0" name=""/>
        <dsp:cNvSpPr/>
      </dsp:nvSpPr>
      <dsp:spPr>
        <a:xfrm>
          <a:off x="763062" y="1938549"/>
          <a:ext cx="8811818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Enseignement-Formation </a:t>
          </a:r>
          <a:r>
            <a:rPr lang="fr-FR" sz="1100" kern="1200" dirty="0"/>
            <a:t>: </a:t>
          </a:r>
          <a:r>
            <a:rPr lang="fr-FR" sz="1100" b="1" kern="1200" dirty="0"/>
            <a:t>0,02%</a:t>
          </a:r>
          <a:endParaRPr lang="fr-FR" sz="1100" kern="1200" dirty="0"/>
        </a:p>
      </dsp:txBody>
      <dsp:txXfrm>
        <a:off x="763062" y="1938549"/>
        <a:ext cx="8811818" cy="387813"/>
      </dsp:txXfrm>
    </dsp:sp>
    <dsp:sp modelId="{FF2DCCCF-31A1-1B44-9132-E1A672280F7B}">
      <dsp:nvSpPr>
        <dsp:cNvPr id="0" name=""/>
        <dsp:cNvSpPr/>
      </dsp:nvSpPr>
      <dsp:spPr>
        <a:xfrm>
          <a:off x="520679" y="1890073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A1446-EA7E-E348-A011-58BE83427F26}">
      <dsp:nvSpPr>
        <dsp:cNvPr id="0" name=""/>
        <dsp:cNvSpPr/>
      </dsp:nvSpPr>
      <dsp:spPr>
        <a:xfrm>
          <a:off x="617190" y="2520195"/>
          <a:ext cx="8957690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Judiciaire/Pénitentiaire </a:t>
          </a:r>
          <a:r>
            <a:rPr lang="fr-FR" sz="1100" kern="1200" dirty="0"/>
            <a:t>: </a:t>
          </a:r>
          <a:r>
            <a:rPr lang="fr-FR" sz="1100" b="1" kern="1200" dirty="0"/>
            <a:t>12%</a:t>
          </a:r>
          <a:endParaRPr lang="fr-FR" sz="1100" kern="1200" dirty="0"/>
        </a:p>
      </dsp:txBody>
      <dsp:txXfrm>
        <a:off x="617190" y="2520195"/>
        <a:ext cx="8957690" cy="387813"/>
      </dsp:txXfrm>
    </dsp:sp>
    <dsp:sp modelId="{59AC0C70-178D-5041-BADA-8BF73ADC2DDF}">
      <dsp:nvSpPr>
        <dsp:cNvPr id="0" name=""/>
        <dsp:cNvSpPr/>
      </dsp:nvSpPr>
      <dsp:spPr>
        <a:xfrm>
          <a:off x="374807" y="2471719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2CF45-597C-F646-81FD-1C57A78E2A3C}">
      <dsp:nvSpPr>
        <dsp:cNvPr id="0" name=""/>
        <dsp:cNvSpPr/>
      </dsp:nvSpPr>
      <dsp:spPr>
        <a:xfrm>
          <a:off x="298187" y="3101841"/>
          <a:ext cx="9276693" cy="3878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827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i="1" kern="1200" dirty="0"/>
            <a:t>Social </a:t>
          </a:r>
          <a:r>
            <a:rPr lang="fr-FR" sz="1100" kern="1200" dirty="0"/>
            <a:t>: </a:t>
          </a:r>
          <a:r>
            <a:rPr lang="fr-FR" sz="1100" b="1" kern="1200" dirty="0"/>
            <a:t>0,02%</a:t>
          </a:r>
          <a:r>
            <a:rPr lang="fr-FR" sz="1100" kern="1200" dirty="0"/>
            <a:t>. </a:t>
          </a:r>
        </a:p>
      </dsp:txBody>
      <dsp:txXfrm>
        <a:off x="298187" y="3101841"/>
        <a:ext cx="9276693" cy="387813"/>
      </dsp:txXfrm>
    </dsp:sp>
    <dsp:sp modelId="{B88614C5-3D51-AD40-AF3C-5C01970BE4F4}">
      <dsp:nvSpPr>
        <dsp:cNvPr id="0" name=""/>
        <dsp:cNvSpPr/>
      </dsp:nvSpPr>
      <dsp:spPr>
        <a:xfrm>
          <a:off x="55804" y="3053365"/>
          <a:ext cx="484766" cy="4847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852D3-DB34-5D4F-BBB1-150BCE6E089A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1FBF3-80DE-9B4B-A033-2C0087D97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95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B7D377-07AF-47B2-9E7A-6590A814F69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73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17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9087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87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9591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815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295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72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7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59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18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21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16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0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7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49E2D-2A77-6848-8972-0AC15410E2DD}" type="datetimeFigureOut">
              <a:rPr lang="fr-FR" smtClean="0"/>
              <a:t>21/12/2023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7F2155-5726-5F47-B873-45CB11A2B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64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Rita.Colomb@univ-lyon2.f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nuebfr@yahoo.fr" TargetMode="External"/><Relationship Id="rId2" Type="http://schemas.openxmlformats.org/officeDocument/2006/relationships/hyperlink" Target="mailto:Francois-David.Camps@univ-lyon2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ylvie.ladure@univ-lyon2.fr" TargetMode="External"/><Relationship Id="rId4" Type="http://schemas.openxmlformats.org/officeDocument/2006/relationships/hyperlink" Target="mailto:m2propsychopatho@gmail.com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aphael.minjard@univ-lyon2.fr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bebeenvirons.sciencesconf.org/" TargetMode="External"/><Relationship Id="rId2" Type="http://schemas.openxmlformats.org/officeDocument/2006/relationships/hyperlink" Target="https://foliescomtempo.sciencesconf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log.u-bourgogne.fr/rirmpp2023/wp-content/uploads/sites/193/2023/08/PROGRAMME-DV-6eme-Colloque-du-Reseau-International-2.pdf" TargetMode="External"/><Relationship Id="rId4" Type="http://schemas.openxmlformats.org/officeDocument/2006/relationships/hyperlink" Target="https://blog.u-bourgogne.fr/rirmpp2023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DE123-EFBC-B64F-97E3-AC5801BE7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635500"/>
          </a:xfrm>
        </p:spPr>
        <p:txBody>
          <a:bodyPr>
            <a:normAutofit/>
          </a:bodyPr>
          <a:lstStyle/>
          <a:p>
            <a:br>
              <a:rPr lang="fr-FR" dirty="0"/>
            </a:b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ED8598-60B4-3244-991A-C5D7E58B218D}"/>
              </a:ext>
            </a:extLst>
          </p:cNvPr>
          <p:cNvSpPr/>
          <p:nvPr/>
        </p:nvSpPr>
        <p:spPr>
          <a:xfrm>
            <a:off x="2005777" y="2136338"/>
            <a:ext cx="8180445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Master 2 PSYCHOLOGIE : </a:t>
            </a:r>
          </a:p>
          <a:p>
            <a:pPr algn="ctr"/>
            <a:endParaRPr lang="fr-FR" sz="4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fr-FR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PSYCHOPATHOLOGIE CLINIQUE </a:t>
            </a:r>
            <a:br>
              <a:rPr lang="fr-FR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fr-FR" sz="4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PSYCHANALYTIQUE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458799-5593-744D-9D87-4712E80EA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50" y="614711"/>
            <a:ext cx="5638675" cy="13639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7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6">
            <a:extLst>
              <a:ext uri="{FF2B5EF4-FFF2-40B4-BE49-F238E27FC236}">
                <a16:creationId xmlns:a16="http://schemas.microsoft.com/office/drawing/2014/main" id="{EBC075F4-17F6-4D51-A34A-70D5564FC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3"/>
            <a:ext cx="9701981" cy="11110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RAPPEL : </a:t>
            </a:r>
            <a:b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L’INSCRIPTION PEDAGOGIQUE EST OBLIGATOIRE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2425" y="1995948"/>
            <a:ext cx="9419303" cy="445401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3600" dirty="0">
                <a:ea typeface="Calibri" charset="0"/>
                <a:cs typeface="Times New Roman" charset="0"/>
              </a:rPr>
              <a:t>L’inscription pédagogique autorise la participation aux examens</a:t>
            </a:r>
            <a:r>
              <a:rPr lang="fr-FR" sz="3600" b="1" i="1" dirty="0">
                <a:ea typeface="Calibri" charset="0"/>
                <a:cs typeface="Times New Roman" charset="0"/>
              </a:rPr>
              <a:t>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3600" b="1" i="1" dirty="0">
                <a:ea typeface="Calibri" charset="0"/>
                <a:cs typeface="Times New Roman" charset="0"/>
              </a:rPr>
              <a:t>Elle vaut pour inscription aux examens</a:t>
            </a:r>
            <a:endParaRPr lang="fr-FR" sz="3600" dirty="0">
              <a:ea typeface="Calibri" charset="0"/>
              <a:cs typeface="Times New Roman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3600" dirty="0">
                <a:ea typeface="Calibri" charset="0"/>
                <a:cs typeface="Times New Roman" charset="0"/>
              </a:rPr>
              <a:t>Si l’I.P n'a pas été réalisée en ligne, vous devez </a:t>
            </a:r>
            <a:r>
              <a:rPr lang="fr-FR" sz="3600" b="1" dirty="0">
                <a:ea typeface="Calibri" charset="0"/>
                <a:cs typeface="Times New Roman" charset="0"/>
              </a:rPr>
              <a:t>imprimer et renseigner la fiche pédagogique </a:t>
            </a:r>
            <a:r>
              <a:rPr lang="fr-FR" sz="3600" dirty="0">
                <a:ea typeface="Calibri" charset="0"/>
                <a:cs typeface="Times New Roman" charset="0"/>
              </a:rPr>
              <a:t>mise à votre disposition </a:t>
            </a:r>
            <a:r>
              <a:rPr lang="fr-FR" sz="3600" b="1" dirty="0">
                <a:ea typeface="Calibri" charset="0"/>
                <a:cs typeface="Times New Roman" charset="0"/>
              </a:rPr>
              <a:t>sur le site de l'institut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3600" dirty="0">
                <a:ea typeface="Calibri" charset="0"/>
                <a:cs typeface="Times New Roman" charset="0"/>
              </a:rPr>
              <a:t>L’inscription pédagogique permet d’établir votre </a:t>
            </a:r>
            <a:r>
              <a:rPr lang="fr-FR" sz="3600" b="1" dirty="0">
                <a:ea typeface="Calibri" charset="0"/>
                <a:cs typeface="Times New Roman" charset="0"/>
              </a:rPr>
              <a:t>Contrat Pédagogique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800" b="1" dirty="0">
                <a:solidFill>
                  <a:srgbClr val="FF0000"/>
                </a:solidFill>
                <a:highlight>
                  <a:srgbClr val="FFFF00"/>
                </a:highlight>
              </a:rPr>
              <a:t>RENTRÉE UNIVERSITAIRE :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800" b="1" dirty="0">
                <a:solidFill>
                  <a:srgbClr val="FF0000"/>
                </a:solidFill>
                <a:highlight>
                  <a:srgbClr val="FFFF00"/>
                </a:highlight>
              </a:rPr>
              <a:t>LUNDI 25 SEPTEMBRE  CM ET TD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3600" b="1" dirty="0">
              <a:ea typeface="Calibri" charset="0"/>
              <a:cs typeface="Times New Roman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3600" dirty="0">
                <a:ea typeface="Calibri" charset="0"/>
                <a:cs typeface="Times New Roman" charset="0"/>
              </a:rPr>
              <a:t>Pour les étudiants ayant effectué leur inscription pédagogique via le web, </a:t>
            </a:r>
            <a:r>
              <a:rPr lang="fr-FR" sz="3600" b="1" dirty="0">
                <a:ea typeface="Calibri" charset="0"/>
                <a:cs typeface="Times New Roman" charset="0"/>
              </a:rPr>
              <a:t>merci  de vous rendre aux cours auxquels vous vous êtes inscrits. </a:t>
            </a:r>
            <a:r>
              <a:rPr lang="fr-FR" sz="3600" dirty="0">
                <a:ea typeface="Calibri" charset="0"/>
                <a:cs typeface="Times New Roman" charset="0"/>
              </a:rPr>
              <a:t>(cf.  indications sur votre contrat pédagogique)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3600" b="1" dirty="0">
                <a:ea typeface="Calibri" charset="0"/>
                <a:cs typeface="Times New Roman" charset="0"/>
              </a:rPr>
              <a:t>==) Si l’effectif maximum est atteint, vous devrez trouver un étudiant inscrit qui accepte d’échanger de TD avec vous ou CHANGER de TD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b="1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728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6">
            <a:extLst>
              <a:ext uri="{FF2B5EF4-FFF2-40B4-BE49-F238E27FC236}">
                <a16:creationId xmlns:a16="http://schemas.microsoft.com/office/drawing/2014/main" id="{EBC075F4-17F6-4D51-A34A-70D5564FC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4"/>
            <a:ext cx="9701981" cy="61943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CONTRAT PEDAGOGIQUE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5781" y="1504334"/>
            <a:ext cx="9615947" cy="494562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FR" sz="2000" dirty="0">
                <a:ea typeface="Calibri" charset="0"/>
                <a:cs typeface="Times New Roman" charset="0"/>
              </a:rPr>
              <a:t>Une fois votre inscription pédagogique effectuée et </a:t>
            </a:r>
            <a:r>
              <a:rPr lang="fr-FR" sz="2000" b="1" dirty="0">
                <a:ea typeface="Calibri" charset="0"/>
                <a:cs typeface="Times New Roman" charset="0"/>
              </a:rPr>
              <a:t>validée </a:t>
            </a:r>
            <a:r>
              <a:rPr lang="fr-FR" sz="2000" dirty="0">
                <a:ea typeface="Calibri" charset="0"/>
                <a:cs typeface="Times New Roman" charset="0"/>
              </a:rPr>
              <a:t>en ligne</a:t>
            </a:r>
            <a:r>
              <a:rPr lang="fr-FR" sz="2000" b="1" dirty="0">
                <a:ea typeface="Calibri" charset="0"/>
                <a:cs typeface="Times New Roman" charset="0"/>
              </a:rPr>
              <a:t>, </a:t>
            </a:r>
            <a:r>
              <a:rPr lang="fr-FR" sz="2000" dirty="0">
                <a:ea typeface="Calibri" charset="0"/>
                <a:cs typeface="Times New Roman" charset="0"/>
              </a:rPr>
              <a:t>vous devez impérativement </a:t>
            </a:r>
            <a:r>
              <a:rPr lang="fr-FR" sz="2000" b="1" dirty="0">
                <a:ea typeface="Calibri" charset="0"/>
                <a:cs typeface="Times New Roman" charset="0"/>
              </a:rPr>
              <a:t>imprimer votre contrat pédagogique, indiquer votre numéro de téléphone, coller votre photo, viser le puis adresser le au secrétariat : (2 possibilités) 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Clr>
                <a:srgbClr val="A53010"/>
              </a:buClr>
              <a:defRPr/>
            </a:pPr>
            <a:r>
              <a:rPr lang="fr-FR" sz="2000" b="1" dirty="0">
                <a:ea typeface="Calibri" charset="0"/>
                <a:cs typeface="Times New Roman" charset="0"/>
              </a:rPr>
              <a:t>Le déposer dans le casier des Masters 2 </a:t>
            </a:r>
            <a:r>
              <a:rPr lang="fr-FR" sz="2000" dirty="0">
                <a:ea typeface="Calibri" charset="0"/>
                <a:cs typeface="Times New Roman" charset="0"/>
              </a:rPr>
              <a:t>situé à l'entrée du bâtiment où est situé le secrétariat de scolarité.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Clr>
                <a:srgbClr val="A53010"/>
              </a:buClr>
              <a:defRPr/>
            </a:pPr>
            <a:r>
              <a:rPr lang="fr-FR" sz="2000" b="1" dirty="0">
                <a:ea typeface="Calibri" charset="0"/>
                <a:cs typeface="Times New Roman" charset="0"/>
              </a:rPr>
              <a:t>L'envoyer par courrier à :</a:t>
            </a:r>
            <a:br>
              <a:rPr lang="fr-FR" sz="2000" b="1" dirty="0">
                <a:ea typeface="Calibri" charset="0"/>
                <a:cs typeface="Times New Roman" charset="0"/>
              </a:rPr>
            </a:br>
            <a:r>
              <a:rPr lang="fr-FR" sz="2000" dirty="0">
                <a:ea typeface="Calibri" charset="0"/>
                <a:cs typeface="Times New Roman" charset="0"/>
              </a:rPr>
              <a:t>Université Lyon 2 - Institut de psychologie</a:t>
            </a:r>
            <a:br>
              <a:rPr lang="fr-FR" sz="2000" dirty="0">
                <a:ea typeface="Calibri" charset="0"/>
                <a:cs typeface="Times New Roman" charset="0"/>
              </a:rPr>
            </a:br>
            <a:r>
              <a:rPr lang="fr-FR" sz="2000" dirty="0">
                <a:ea typeface="Calibri" charset="0"/>
                <a:cs typeface="Times New Roman" charset="0"/>
              </a:rPr>
              <a:t>Secrétariat Masters 2 </a:t>
            </a:r>
            <a:br>
              <a:rPr lang="fr-FR" sz="2000" dirty="0">
                <a:ea typeface="Calibri" charset="0"/>
                <a:cs typeface="Times New Roman" charset="0"/>
              </a:rPr>
            </a:br>
            <a:r>
              <a:rPr lang="fr-FR" sz="2000" dirty="0">
                <a:ea typeface="Calibri" charset="0"/>
                <a:cs typeface="Times New Roman" charset="0"/>
              </a:rPr>
              <a:t>5 avenue Pierre Mendès France - 69500 Bron</a:t>
            </a:r>
            <a:br>
              <a:rPr lang="fr-FR" sz="2000" b="1" dirty="0">
                <a:ea typeface="Calibri" charset="0"/>
                <a:cs typeface="Times New Roman" charset="0"/>
              </a:rPr>
            </a:br>
            <a:endParaRPr lang="fr-FR" sz="2000" dirty="0">
              <a:ea typeface="Calibri" charset="0"/>
              <a:cs typeface="Times New Roman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b="1" dirty="0">
                <a:ea typeface="Calibri" charset="0"/>
                <a:cs typeface="Times New Roman" charset="0"/>
              </a:rPr>
              <a:t>Date limite de retour </a:t>
            </a:r>
            <a:r>
              <a:rPr lang="fr-FR" sz="2000" b="1" dirty="0">
                <a:highlight>
                  <a:srgbClr val="FFFF00"/>
                </a:highlight>
                <a:ea typeface="Calibri" charset="0"/>
                <a:cs typeface="Times New Roman" charset="0"/>
              </a:rPr>
              <a:t>: </a:t>
            </a:r>
            <a:r>
              <a:rPr lang="fr-FR" sz="2000" dirty="0">
                <a:highlight>
                  <a:srgbClr val="FFFF00"/>
                </a:highlight>
                <a:ea typeface="Calibri" charset="0"/>
                <a:cs typeface="Times New Roman" charset="0"/>
              </a:rPr>
              <a:t> </a:t>
            </a:r>
            <a:r>
              <a:rPr lang="fr-FR" sz="2400" b="1" u="sng" dirty="0">
                <a:solidFill>
                  <a:schemeClr val="accent1">
                    <a:lumMod val="60000"/>
                    <a:lumOff val="40000"/>
                  </a:schemeClr>
                </a:solidFill>
                <a:highlight>
                  <a:srgbClr val="FFFF00"/>
                </a:highlight>
                <a:ea typeface="Calibri" charset="0"/>
                <a:cs typeface="Times New Roman" charset="0"/>
              </a:rPr>
              <a:t>MARDI 17 OCTOBRE 16h30 au plus tard </a:t>
            </a:r>
            <a:br>
              <a:rPr lang="fr-FR" sz="2000" b="1" dirty="0">
                <a:ea typeface="Calibri" charset="0"/>
                <a:cs typeface="Times New Roman" charset="0"/>
              </a:rPr>
            </a:br>
            <a:br>
              <a:rPr lang="fr-FR" sz="2000" b="1" dirty="0">
                <a:ea typeface="Calibri" charset="0"/>
                <a:cs typeface="Times New Roman" charset="0"/>
              </a:rPr>
            </a:br>
            <a:r>
              <a:rPr lang="fr-FR" sz="2000" b="1" dirty="0">
                <a:ea typeface="Calibri" charset="0"/>
                <a:cs typeface="Times New Roman" charset="0"/>
              </a:rPr>
              <a:t>Aucun contrat pédagogique ne sera accepté après cette date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b="1" dirty="0">
                <a:ea typeface="Calibri" charset="0"/>
                <a:cs typeface="Times New Roman" charset="0"/>
              </a:rPr>
              <a:t>GARDER IMPERATIVEMENT UNE COPIE DU CONTRAT </a:t>
            </a:r>
            <a:endParaRPr lang="fr-FR" sz="2000" b="1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73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ACE9AED-1ACB-4AB1-9D3D-15403C93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4"/>
            <a:ext cx="9701981" cy="61943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STAGE (1/3)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2A1BAE7-F39D-495A-8EBB-59BA66963A19}"/>
              </a:ext>
            </a:extLst>
          </p:cNvPr>
          <p:cNvSpPr txBox="1"/>
          <p:nvPr/>
        </p:nvSpPr>
        <p:spPr>
          <a:xfrm>
            <a:off x="2467899" y="1356851"/>
            <a:ext cx="9124336" cy="464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lang="fr-FR" sz="800" dirty="0"/>
          </a:p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+mn-ea"/>
              <a:cs typeface="+mn-cs"/>
            </a:endParaRPr>
          </a:p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Pour toute info. : </a:t>
            </a:r>
            <a:r>
              <a:rPr lang="fr-FR" sz="2000" b="1" dirty="0">
                <a:ea typeface="Times New Roman" charset="0"/>
              </a:rPr>
              <a:t>VOIR DOCUMENT « Organisation des stages 23-24 </a:t>
            </a:r>
            <a:r>
              <a:rPr lang="fr-FR" sz="2000" b="1" dirty="0"/>
              <a:t>» qui va vous être envoyé par mail </a:t>
            </a:r>
            <a:r>
              <a:rPr lang="fr-FR" sz="2000" dirty="0"/>
              <a:t>ou </a:t>
            </a:r>
            <a:r>
              <a:rPr lang="fr-FR" sz="2000" b="1" dirty="0"/>
              <a:t>LE LIVRET DES ÉTUDIANTS</a:t>
            </a:r>
            <a:r>
              <a:rPr lang="fr-FR" sz="2000" dirty="0"/>
              <a:t>. </a:t>
            </a:r>
          </a:p>
          <a:p>
            <a:pPr algn="just">
              <a:buClr>
                <a:srgbClr val="A53010"/>
              </a:buClr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Document contenant les informations suivantes 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* les critères de choix de stages,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* la </a:t>
            </a:r>
            <a:r>
              <a:rPr lang="fr-FR" sz="2000" dirty="0"/>
              <a:t>démarche à suivre avec le tuteur pour établir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les conventions,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* la gratification,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	</a:t>
            </a: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Clr>
                <a:srgbClr val="A53010"/>
              </a:buClr>
              <a:defRPr/>
            </a:pPr>
            <a:r>
              <a:rPr lang="fr-FR" sz="2000" b="1" dirty="0"/>
              <a:t>Un autre document « Procédure convention de stage 2023-24 » vous précisera les étapes de réalisation des conventions sur p-stage.</a:t>
            </a:r>
            <a:r>
              <a:rPr lang="fr-FR" sz="2000" b="1" dirty="0">
                <a:highlight>
                  <a:srgbClr val="00FF00"/>
                </a:highlight>
              </a:rPr>
              <a:t>	</a:t>
            </a:r>
            <a:r>
              <a:rPr lang="fr-FR" sz="2000" b="1" dirty="0"/>
              <a:t>				</a:t>
            </a:r>
          </a:p>
          <a:p>
            <a:pPr lvl="0">
              <a:buClr>
                <a:srgbClr val="A53010"/>
              </a:buClr>
              <a:defRPr/>
            </a:pP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138471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ACE9AED-1ACB-4AB1-9D3D-15403C93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4"/>
            <a:ext cx="9701981" cy="61943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STAGE (2/3)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2A1BAE7-F39D-495A-8EBB-59BA66963A19}"/>
              </a:ext>
            </a:extLst>
          </p:cNvPr>
          <p:cNvSpPr txBox="1"/>
          <p:nvPr/>
        </p:nvSpPr>
        <p:spPr>
          <a:xfrm>
            <a:off x="838201" y="1157243"/>
            <a:ext cx="10714704" cy="608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lang="fr-FR" sz="800" dirty="0"/>
          </a:p>
          <a:p>
            <a:pPr lvl="0">
              <a:buClr>
                <a:srgbClr val="A53010"/>
              </a:buClr>
              <a:defRPr/>
            </a:pPr>
            <a:r>
              <a:rPr lang="fr-FR" sz="2000" b="1" dirty="0"/>
              <a:t>Durée obligatoire du stage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(sur 1 stage, ou 2 stages maximum) :</a:t>
            </a:r>
          </a:p>
          <a:p>
            <a:pPr lvl="0" algn="ctr">
              <a:buClr>
                <a:srgbClr val="A53010"/>
              </a:buClr>
              <a:defRPr/>
            </a:pPr>
            <a:endParaRPr lang="fr-FR" sz="2400" b="1" dirty="0">
              <a:solidFill>
                <a:srgbClr val="FF0000"/>
              </a:solidFill>
            </a:endParaRPr>
          </a:p>
          <a:p>
            <a:pPr lvl="0" algn="ctr">
              <a:buClr>
                <a:srgbClr val="A53010"/>
              </a:buClr>
              <a:defRPr/>
            </a:pPr>
            <a:r>
              <a:rPr lang="fr-FR" sz="2400" b="1" u="sng" dirty="0"/>
              <a:t>5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00H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sur 9 mois (ou 2 x 250H sur 4 mois ½)</a:t>
            </a:r>
          </a:p>
          <a:p>
            <a:pPr lvl="0" algn="ctr">
              <a:buClr>
                <a:srgbClr val="A53010"/>
              </a:buClr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lvl="0" algn="ctr">
              <a:buClr>
                <a:srgbClr val="A53010"/>
              </a:buClr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auprès d’un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psychologue clinicien référé à l’épistémologie psychanalytique et diplômé depuis au moins 3 ans</a:t>
            </a:r>
          </a:p>
          <a:p>
            <a:pPr lvl="0" algn="ctr">
              <a:buClr>
                <a:srgbClr val="A53010"/>
              </a:buClr>
              <a:defRPr/>
            </a:pPr>
            <a:endParaRPr lang="fr-FR" sz="2400" b="1" u="sng" dirty="0"/>
          </a:p>
          <a:p>
            <a:pPr lvl="0" algn="ctr">
              <a:buClr>
                <a:srgbClr val="A53010"/>
              </a:buClr>
              <a:defRPr/>
            </a:pPr>
            <a:r>
              <a:rPr lang="fr-FR" sz="2400" b="1" dirty="0"/>
              <a:t>L’étudiant devra se trouver en </a:t>
            </a:r>
            <a:r>
              <a:rPr lang="fr-FR" sz="2400" b="1" u="sng" dirty="0"/>
              <a:t>position de responsabilité professionnelle</a:t>
            </a:r>
            <a:r>
              <a:rPr lang="fr-FR" sz="2400" b="1" dirty="0"/>
              <a:t> </a:t>
            </a:r>
          </a:p>
          <a:p>
            <a:pPr lvl="0" algn="ctr">
              <a:buClr>
                <a:srgbClr val="A53010"/>
              </a:buClr>
              <a:defRPr/>
            </a:pPr>
            <a:r>
              <a:rPr lang="fr-FR" sz="2400" b="1" dirty="0"/>
              <a:t>(et pas d’observation)</a:t>
            </a:r>
            <a:endParaRPr kumimoji="0" lang="fr-FR" sz="2400" b="1" i="0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lvl="0" algn="ctr">
              <a:buClr>
                <a:srgbClr val="A53010"/>
              </a:buClr>
              <a:defRPr/>
            </a:pPr>
            <a:endParaRPr kumimoji="0" lang="fr-FR" sz="24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lvl="0" algn="ctr">
              <a:buClr>
                <a:srgbClr val="A53010"/>
              </a:buClr>
              <a:defRPr/>
            </a:pPr>
            <a:r>
              <a:rPr lang="fr-FR" sz="2400" b="1" dirty="0"/>
              <a:t>Sur l’ensemble de son cursus M1/M2, l’étudiant doit justifier d’un stage auprès : </a:t>
            </a:r>
          </a:p>
          <a:p>
            <a:pPr marL="285750" lvl="0" indent="-285750" algn="ctr">
              <a:buClr>
                <a:srgbClr val="A53010"/>
              </a:buClr>
              <a:buFontTx/>
              <a:buChar char="-"/>
              <a:defRPr/>
            </a:pPr>
            <a:r>
              <a:rPr lang="fr-FR" sz="2400" b="1" dirty="0"/>
              <a:t>D’ENFANTS OU D’ADOLESCENTS</a:t>
            </a:r>
          </a:p>
          <a:p>
            <a:pPr marL="285750" lvl="0" indent="-285750" algn="ctr">
              <a:buClr>
                <a:srgbClr val="A53010"/>
              </a:buClr>
              <a:buFontTx/>
              <a:buChar char="-"/>
              <a:defRPr/>
            </a:pPr>
            <a:r>
              <a:rPr lang="fr-FR" sz="2400" b="1" dirty="0"/>
              <a:t>D’ADULTES</a:t>
            </a:r>
          </a:p>
          <a:p>
            <a:pPr marL="285750" lvl="0" indent="-285750" algn="ctr">
              <a:buClr>
                <a:srgbClr val="A53010"/>
              </a:buClr>
              <a:buFontTx/>
              <a:buChar char="-"/>
              <a:defRPr/>
            </a:pPr>
            <a:r>
              <a:rPr kumimoji="0" lang="fr-FR" sz="24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EN PSYCHIATRIE</a:t>
            </a:r>
          </a:p>
          <a:p>
            <a:pPr lvl="0" algn="ctr">
              <a:buClr>
                <a:srgbClr val="A53010"/>
              </a:buClr>
              <a:defRPr/>
            </a:pP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61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ACE9AED-1ACB-4AB1-9D3D-15403C93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4"/>
            <a:ext cx="9701981" cy="61943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STAGE (3/3)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2A1BAE7-F39D-495A-8EBB-59BA66963A19}"/>
              </a:ext>
            </a:extLst>
          </p:cNvPr>
          <p:cNvSpPr txBox="1"/>
          <p:nvPr/>
        </p:nvSpPr>
        <p:spPr>
          <a:xfrm>
            <a:off x="2428569" y="1641987"/>
            <a:ext cx="9124336" cy="3728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buClr>
                <a:srgbClr val="A53010"/>
              </a:buClr>
              <a:defRPr/>
            </a:pPr>
            <a:endParaRPr lang="fr-FR" sz="800" dirty="0"/>
          </a:p>
          <a:p>
            <a:pPr lvl="0" algn="ctr">
              <a:buClr>
                <a:srgbClr val="A53010"/>
              </a:buClr>
              <a:defRPr/>
            </a:pP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Accompagnement = 4 modalités </a:t>
            </a:r>
          </a:p>
          <a:p>
            <a:pPr marL="457200" marR="0" lvl="1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T.D. « Élaboration du positionnement clinique » </a:t>
            </a:r>
          </a:p>
          <a:p>
            <a:pPr marL="457200" marR="0" lvl="1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T.D. « Méthodologie de la recherche » </a:t>
            </a:r>
          </a:p>
          <a:p>
            <a:pPr marL="457200" marR="0" lvl="1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Référent de stage dans l’institution </a:t>
            </a:r>
          </a:p>
          <a:p>
            <a:pPr marL="457200" marR="0" lvl="1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Tuteur universitaire</a:t>
            </a:r>
            <a:endParaRPr lang="fr-F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A53010"/>
              </a:buClr>
              <a:defRPr/>
            </a:pPr>
            <a:endParaRPr lang="fr-FR" sz="2000" b="1" dirty="0"/>
          </a:p>
          <a:p>
            <a:pPr>
              <a:buClr>
                <a:srgbClr val="A53010"/>
              </a:buClr>
              <a:defRPr/>
            </a:pPr>
            <a:r>
              <a:rPr lang="fr-FR" sz="2000" b="1" dirty="0"/>
              <a:t>Validation du stage </a:t>
            </a:r>
            <a:r>
              <a:rPr lang="fr-FR" b="1" dirty="0"/>
              <a:t>:</a:t>
            </a:r>
          </a:p>
          <a:p>
            <a:pPr marL="800100" lvl="1" indent="-342900" algn="just">
              <a:spcBef>
                <a:spcPts val="1000"/>
              </a:spcBef>
              <a:buClr>
                <a:srgbClr val="A53010"/>
              </a:buClr>
              <a:buFont typeface="Arial" charset="0"/>
              <a:buChar char="•"/>
              <a:defRPr/>
            </a:pPr>
            <a:r>
              <a:rPr lang="fr-FR" dirty="0"/>
              <a:t>Il ne peut pas y avoir de stage durant les périodes de fermeture de l’Université en été. </a:t>
            </a:r>
          </a:p>
          <a:p>
            <a:pPr marL="800100" lvl="1" indent="-342900" algn="just">
              <a:spcBef>
                <a:spcPts val="1000"/>
              </a:spcBef>
              <a:buClr>
                <a:srgbClr val="A53010"/>
              </a:buClr>
              <a:buFont typeface="Arial" charset="0"/>
              <a:buChar char="•"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On ne peut pas commencer un stage tant que toutes les parties </a:t>
            </a:r>
            <a:r>
              <a:rPr lang="fr-FR" dirty="0"/>
              <a:t>n’ont pas signé 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la convention de stage. </a:t>
            </a:r>
          </a:p>
        </p:txBody>
      </p:sp>
    </p:spTree>
    <p:extLst>
      <p:ext uri="{BB962C8B-B14F-4D97-AF65-F5344CB8AC3E}">
        <p14:creationId xmlns:p14="http://schemas.microsoft.com/office/powerpoint/2010/main" val="968117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45891" y="2159540"/>
            <a:ext cx="9701980" cy="401742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fr-FR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LA PROCÉDURE POUR LA CONVENTION DE STAGE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DOIT ABSOLUMENT ÊTRE RESPECTÉE </a:t>
            </a:r>
          </a:p>
          <a:p>
            <a:pPr marL="0" indent="0" algn="ctr">
              <a:spcBef>
                <a:spcPts val="0"/>
              </a:spcBef>
              <a:buNone/>
            </a:pP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fr-FR" sz="2000" dirty="0"/>
              <a:t>Elle est </a:t>
            </a:r>
            <a:r>
              <a:rPr lang="fr-FR" sz="2000" b="1" dirty="0"/>
              <a:t>CLAIREMENT EXPLIQUÉE </a:t>
            </a:r>
            <a:r>
              <a:rPr lang="fr-FR" sz="2000" dirty="0"/>
              <a:t>sur le document </a:t>
            </a:r>
            <a:r>
              <a:rPr lang="fr-FR" sz="2000" b="1" dirty="0">
                <a:ea typeface="Times New Roman" charset="0"/>
              </a:rPr>
              <a:t>« Organisation des stages 23-24 </a:t>
            </a:r>
            <a:r>
              <a:rPr lang="fr-FR" sz="2000" b="1" dirty="0"/>
              <a:t>»</a:t>
            </a:r>
            <a:r>
              <a:rPr lang="fr-FR" sz="2000" dirty="0"/>
              <a:t> et du LIVRET DES ENSEIGNEMENTS </a:t>
            </a:r>
          </a:p>
          <a:p>
            <a:pPr marL="0" indent="0">
              <a:spcBef>
                <a:spcPts val="0"/>
              </a:spcBef>
              <a:buNone/>
            </a:pPr>
            <a:endParaRPr lang="fr-FR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fr-FR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fr-FR" sz="2400" b="1" dirty="0">
                <a:solidFill>
                  <a:srgbClr val="FF0000"/>
                </a:solidFill>
              </a:rPr>
              <a:t>!! ATTENTION !!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b="1" dirty="0"/>
              <a:t>ANTICIPATION INDISPENSABLE –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Entre le contact avec le terrain et la signature il peut s’écouler </a:t>
            </a:r>
            <a:r>
              <a:rPr lang="fr-FR" sz="2000" b="1" dirty="0"/>
              <a:t>PLUS D’1 MOIS </a:t>
            </a: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85B43CFC-A4B5-48B1-AA4D-EA23E81D43E7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PROCEDURE, VALIDATION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ET SIGNATURE DES CONVENTIONS DE STAGE (1/4)</a:t>
            </a:r>
          </a:p>
        </p:txBody>
      </p:sp>
    </p:spTree>
    <p:extLst>
      <p:ext uri="{BB962C8B-B14F-4D97-AF65-F5344CB8AC3E}">
        <p14:creationId xmlns:p14="http://schemas.microsoft.com/office/powerpoint/2010/main" val="576971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45891" y="2159540"/>
            <a:ext cx="9701980" cy="401742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000"/>
              </a:spcAft>
              <a:buClr>
                <a:srgbClr val="A53010"/>
              </a:buClr>
              <a:defRPr/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 connecter sur l’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application </a:t>
            </a:r>
            <a:r>
              <a:rPr lang="fr-FR" sz="2000" b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PStage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pour effectuer les saisies</a:t>
            </a:r>
          </a:p>
          <a:p>
            <a:pPr marL="342900" marR="0" lvl="0" indent="-34290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Remplir votre convention sur </a:t>
            </a: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Pstages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NB :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Pour toutes questions techniques concernant l’utilisation du logiciel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==)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consulter la page Web dédiée au stage 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lang="fr-FR" sz="20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 secrétariat valide informatiquement les conventions tous les 2-3 jours.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Si votre convention n’est pas validée, envoyez  un courriel à </a:t>
            </a:r>
            <a:r>
              <a:rPr lang="fr-FR" sz="20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sylvieladure</a:t>
            </a:r>
            <a:r>
              <a:rPr lang="fr-FR" sz="2000" b="1" u="sng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@univ-lyon2.fr</a:t>
            </a:r>
            <a:r>
              <a:rPr lang="fr-FR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en indiquant le n° de celle-ci ainsi que votre numéro d’</a:t>
            </a:r>
            <a:r>
              <a:rPr lang="fr-FR" sz="2000" b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étudiant.e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. </a:t>
            </a:r>
          </a:p>
          <a:p>
            <a:pPr>
              <a:spcBef>
                <a:spcPts val="0"/>
              </a:spcBef>
              <a:buClr>
                <a:srgbClr val="A53010"/>
              </a:buClr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Imprimer ensuite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exemplaires 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fr-FR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85B43CFC-A4B5-48B1-AA4D-EA23E81D43E7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PROCEDURE, VALIDATION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ET SIGNATURE DES CONVENTIONS DE STAGE (2/4)</a:t>
            </a:r>
          </a:p>
        </p:txBody>
      </p:sp>
    </p:spTree>
    <p:extLst>
      <p:ext uri="{BB962C8B-B14F-4D97-AF65-F5344CB8AC3E}">
        <p14:creationId xmlns:p14="http://schemas.microsoft.com/office/powerpoint/2010/main" val="1041621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45891" y="2251586"/>
            <a:ext cx="9701980" cy="4227871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!! ATTENTION !! SEULS LES DOCUMENTS ORIGINAUX SONT ACCEPTÉES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Les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exemplaires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doivent comporter les </a:t>
            </a:r>
            <a:r>
              <a:rPr kumimoji="0" lang="fr-FR" sz="2000" b="1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signatures originales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signatures différentes 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dans cet ordre : </a:t>
            </a:r>
          </a:p>
          <a:p>
            <a:pPr marL="400050" lvl="1" indent="0">
              <a:buClr>
                <a:srgbClr val="A53010"/>
              </a:buClr>
              <a:buNone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1.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Celle de l’administration de l’institution d’accueil ; </a:t>
            </a:r>
          </a:p>
          <a:p>
            <a:pPr marL="400050" lvl="1" indent="0">
              <a:buClr>
                <a:srgbClr val="A53010"/>
              </a:buClr>
              <a:buNone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2.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Celle de votre référent de stage dans l’institution et la vôtre lorsque vous remettez votre convention, </a:t>
            </a:r>
          </a:p>
          <a:p>
            <a:pPr marL="400050" lvl="1" indent="0">
              <a:spcAft>
                <a:spcPts val="1200"/>
              </a:spcAft>
              <a:buClr>
                <a:srgbClr val="A53010"/>
              </a:buClr>
              <a:buNone/>
              <a:defRPr/>
            </a:pPr>
            <a:r>
              <a:rPr lang="fr-FR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" panose="020B0502020202020204"/>
              </a:rPr>
              <a:t>3.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C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elles du tuteur universitaire et de Mme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Tapiéro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Directrice de l’Institut de Psychologie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85B43CFC-A4B5-48B1-AA4D-EA23E81D43E7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PROCEDURE, VALIDATION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ET SIGNATURE DES CONVENTIONS DE STAGE (3/4)</a:t>
            </a:r>
          </a:p>
        </p:txBody>
      </p:sp>
    </p:spTree>
    <p:extLst>
      <p:ext uri="{BB962C8B-B14F-4D97-AF65-F5344CB8AC3E}">
        <p14:creationId xmlns:p14="http://schemas.microsoft.com/office/powerpoint/2010/main" val="2502490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145891" y="2163096"/>
            <a:ext cx="9701980" cy="4316361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A53010"/>
              </a:buClr>
              <a:buSzTx/>
              <a:buNone/>
              <a:tabLst/>
              <a:defRPr/>
            </a:pP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Les conventions signées sont à retirer au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Secrétariat de Scolarité de </a:t>
            </a:r>
            <a:r>
              <a:rPr lang="fr-F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M2</a:t>
            </a:r>
            <a:endParaRPr lang="fr-FR" sz="2400" dirty="0">
              <a:solidFill>
                <a:srgbClr val="FF0000"/>
              </a:solidFill>
              <a:highlight>
                <a:srgbClr val="FFFF00"/>
              </a:highlight>
              <a:latin typeface="Century Gothic" panose="020B0502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kumimoji="0" lang="fr-FR" sz="2400" b="1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OU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Joindre deux enveloppes timbrées et libellées à votre adresse si vous</a:t>
            </a:r>
            <a:r>
              <a:rPr lang="fr-F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souhaitez un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retour par courrier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lang="fr-FR" sz="26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 vous commencez votre stage avant le 30 septembre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lvl="1" indent="-342900">
              <a:buClr>
                <a:srgbClr val="A53010"/>
              </a:buClr>
              <a:buFont typeface="Wingdings" charset="2"/>
              <a:buChar char="Ø"/>
              <a:defRPr/>
            </a:pPr>
            <a:r>
              <a:rPr kumimoji="0" lang="fr-FR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Faire une première convention jusqu’au 30 septembre </a:t>
            </a:r>
          </a:p>
          <a:p>
            <a:pPr marL="400050" lvl="1" indent="0">
              <a:spcBef>
                <a:spcPts val="0"/>
              </a:spcBef>
              <a:buClr>
                <a:srgbClr val="A53010"/>
              </a:buClr>
              <a:buNone/>
              <a:defRPr/>
            </a:pPr>
            <a:r>
              <a:rPr kumimoji="0" lang="fr-FR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puis une seconde du 1 octobre à la fin de votre stage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(en raison du changement d’année universitaire). </a:t>
            </a:r>
          </a:p>
          <a:p>
            <a:pPr lvl="1" indent="-342900">
              <a:buClr>
                <a:srgbClr val="A53010"/>
              </a:buClr>
              <a:buFont typeface="Wingdings" charset="2"/>
              <a:buChar char="Ø"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 les conditions de votre stage sont amenées à être modifiées (durée, jours de présence…) </a:t>
            </a:r>
            <a:r>
              <a:rPr kumimoji="0" lang="fr-FR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vous devez faire un avenant au stage </a:t>
            </a:r>
            <a:r>
              <a:rPr kumimoji="0" lang="fr-FR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sur </a:t>
            </a:r>
            <a:r>
              <a:rPr kumimoji="0" lang="fr-FR" sz="22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Pstages</a:t>
            </a:r>
            <a:endParaRPr kumimoji="0" lang="fr-FR" sz="22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85B43CFC-A4B5-48B1-AA4D-EA23E81D43E7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PROCEDURE, VALIDATION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ET SIGNATURE DES CONVENTIONS DE STAGE (4/4)</a:t>
            </a:r>
          </a:p>
        </p:txBody>
      </p:sp>
    </p:spTree>
    <p:extLst>
      <p:ext uri="{BB962C8B-B14F-4D97-AF65-F5344CB8AC3E}">
        <p14:creationId xmlns:p14="http://schemas.microsoft.com/office/powerpoint/2010/main" val="563888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92C984-D778-9D48-865E-979A84BC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7792319-22B7-6041-8D80-0F30D7ACD1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34670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912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D927DE-5F98-4E6E-3295-4219A20B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642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7D5AE-2E28-0CAA-FFF2-BE0B5D532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1546"/>
            <a:ext cx="10515600" cy="511541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fr-FR" sz="3600" b="1" dirty="0"/>
          </a:p>
          <a:p>
            <a:pPr marL="0" indent="0" algn="ctr">
              <a:buNone/>
            </a:pPr>
            <a:r>
              <a:rPr lang="fr-FR" sz="3600" b="1" dirty="0"/>
              <a:t>Responsable de la Mention : F.-D. CAMPS</a:t>
            </a:r>
            <a:br>
              <a:rPr lang="fr-FR" sz="3600" b="1" dirty="0"/>
            </a:br>
            <a:r>
              <a:rPr lang="fr-FR" sz="2800" b="1" dirty="0">
                <a:hlinkClick r:id="rId2"/>
              </a:rPr>
              <a:t>Francois-David.Camps@univ-lyon2.fr</a:t>
            </a:r>
            <a:r>
              <a:rPr lang="fr-FR" sz="2800" b="1" dirty="0"/>
              <a:t> </a:t>
            </a:r>
            <a:br>
              <a:rPr lang="fr-FR" sz="2800" b="1" dirty="0"/>
            </a:br>
            <a:br>
              <a:rPr lang="fr-FR" sz="2800" b="1" dirty="0"/>
            </a:br>
            <a:br>
              <a:rPr lang="fr-FR" sz="2800" b="1" dirty="0"/>
            </a:br>
            <a:r>
              <a:rPr lang="fr-FR" sz="3600" b="1" dirty="0"/>
              <a:t>Responsable pédagogique : E. BONNEVILLE-BARUCHEL</a:t>
            </a:r>
            <a:br>
              <a:rPr lang="fr-FR" sz="4400" b="1" dirty="0"/>
            </a:br>
            <a:r>
              <a:rPr lang="fr-FR" sz="3000" b="1" dirty="0" err="1">
                <a:hlinkClick r:id="rId3"/>
              </a:rPr>
              <a:t>manuebfr@yahoo.fr</a:t>
            </a:r>
            <a:endParaRPr lang="fr-FR" sz="3000" b="1" dirty="0"/>
          </a:p>
          <a:p>
            <a:pPr marL="0" indent="0" algn="ctr">
              <a:buNone/>
            </a:pPr>
            <a:br>
              <a:rPr lang="fr-FR" sz="2800" b="1" dirty="0"/>
            </a:br>
            <a:r>
              <a:rPr lang="fr-FR" sz="3600" b="1" dirty="0"/>
              <a:t>Responsable de la gestion des stages : C. LEBON</a:t>
            </a:r>
            <a:br>
              <a:rPr lang="fr-FR" sz="3600" b="1" dirty="0"/>
            </a:br>
            <a:r>
              <a:rPr lang="fr-FR" sz="2800" b="1" dirty="0">
                <a:solidFill>
                  <a:srgbClr val="FF0000"/>
                </a:solidFill>
                <a:hlinkClick r:id="rId4"/>
              </a:rPr>
              <a:t>m2propsychopatho@gmail.com</a:t>
            </a:r>
            <a:br>
              <a:rPr lang="fr-FR" sz="2800" b="1" dirty="0"/>
            </a:br>
            <a:br>
              <a:rPr lang="fr-FR" sz="2800" b="1" dirty="0"/>
            </a:br>
            <a:r>
              <a:rPr lang="fr-FR" sz="3600" b="1" dirty="0"/>
              <a:t>Secrétariat de scolarité : S.LADURE. </a:t>
            </a:r>
            <a:br>
              <a:rPr lang="fr-FR" sz="3600" b="1" dirty="0"/>
            </a:br>
            <a:r>
              <a:rPr lang="fr-FR" sz="3100" b="1" dirty="0">
                <a:solidFill>
                  <a:srgbClr val="FF0000"/>
                </a:solidFill>
              </a:rPr>
              <a:t>s</a:t>
            </a:r>
            <a:r>
              <a:rPr lang="fr-FR" sz="3100" b="1" dirty="0">
                <a:solidFill>
                  <a:srgbClr val="FB4A1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ylvie</a:t>
            </a:r>
            <a:r>
              <a:rPr lang="fr-FR" sz="3100" b="1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.ladure</a:t>
            </a:r>
            <a:r>
              <a:rPr lang="fr-FR" sz="3100" b="1" dirty="0">
                <a:solidFill>
                  <a:srgbClr val="FB4A1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@univ-lyon2.fr</a:t>
            </a:r>
            <a:endParaRPr lang="fr-FR" sz="2600" b="1" dirty="0"/>
          </a:p>
          <a:p>
            <a:pPr marL="0" indent="0" algn="ctr">
              <a:buNone/>
            </a:pPr>
            <a:br>
              <a:rPr lang="fr-FR" sz="2800" b="1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775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502C1BE8-B9B3-3A4B-8AC9-35F649C13D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652728"/>
              </p:ext>
            </p:extLst>
          </p:nvPr>
        </p:nvGraphicFramePr>
        <p:xfrm>
          <a:off x="838200" y="866035"/>
          <a:ext cx="10515600" cy="512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123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212C23-D2F4-4A40-8D38-E01E4091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DÉBOUCHÉS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4D0F17C-1125-1241-B16D-F948E33790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218900"/>
              </p:ext>
            </p:extLst>
          </p:nvPr>
        </p:nvGraphicFramePr>
        <p:xfrm>
          <a:off x="410817" y="1825625"/>
          <a:ext cx="11436626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007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5F5021-14A7-3643-8184-86E44F1AA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DÉBOUCHÉS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CF3880F8-9530-5445-9A38-892722885B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534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23F05-055B-5D4A-9F36-B5B8EA0EA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</a:rPr>
              <a:t>INSERTION PROFESSIONNELLE 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en 2021 (promotion 2019) à 2 ans du </a:t>
            </a:r>
            <a:r>
              <a:rPr lang="fr-FR" sz="3200" b="1" dirty="0" err="1">
                <a:solidFill>
                  <a:srgbClr val="0070C0"/>
                </a:solidFill>
              </a:rPr>
              <a:t>diplôme</a:t>
            </a:r>
            <a:r>
              <a:rPr lang="fr-FR" sz="3200" b="1" dirty="0">
                <a:solidFill>
                  <a:srgbClr val="0070C0"/>
                </a:solidFill>
              </a:rPr>
              <a:t> </a:t>
            </a:r>
            <a:br>
              <a:rPr lang="fr-FR" sz="3200" dirty="0"/>
            </a:br>
            <a:endParaRPr lang="fr-FR" sz="3200" dirty="0"/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7924855-5289-1A45-8CA0-AE1584CEAC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097268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134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7924855-5289-1A45-8CA0-AE1584CEAC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46860" y="1700980"/>
          <a:ext cx="9624060" cy="368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6">
            <a:extLst>
              <a:ext uri="{FF2B5EF4-FFF2-40B4-BE49-F238E27FC236}">
                <a16:creationId xmlns:a16="http://schemas.microsoft.com/office/drawing/2014/main" id="{1E05EF49-CFBC-4674-A022-8EBD24F34C65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INSERTION PROFESSIONNELLE </a:t>
            </a:r>
          </a:p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(en 2021 – promo 2019) à 2 ans du diplôme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69B85F-F1EB-4077-A340-DFC19F9B01EC}"/>
              </a:ext>
            </a:extLst>
          </p:cNvPr>
          <p:cNvSpPr/>
          <p:nvPr/>
        </p:nvSpPr>
        <p:spPr>
          <a:xfrm>
            <a:off x="1651818" y="5291435"/>
            <a:ext cx="95191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Taux d’insertion professionnelle quasiment total </a:t>
            </a:r>
          </a:p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(mais pas toujours à temps plein ou en CDI)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306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8894" y="1286855"/>
            <a:ext cx="9144000" cy="730424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rgbClr val="7030A0"/>
                </a:solidFill>
                <a:latin typeface="+mn-lt"/>
              </a:rPr>
              <a:t>Pépinière de Recherches du CRPPC</a:t>
            </a:r>
            <a:endParaRPr lang="fr-FR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1517" y="2157967"/>
            <a:ext cx="10458753" cy="1602557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Espace interface entre pratique et recherche qualitative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Soutien au développement et à la promotion de recherches en psychologie clinique et psychopathologie psychanalytique articulés à des projets de recherche actuels, hospitaliers et médicaux-sociaux, publics et privés</a:t>
            </a:r>
          </a:p>
        </p:txBody>
      </p:sp>
      <p:pic>
        <p:nvPicPr>
          <p:cNvPr id="4" name="Image 3" descr="C:\Users\rminjard\AppData\Local\Microsoft\Windows\INetCache\Content.Word\Logo crppc roug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67" y="104272"/>
            <a:ext cx="1577975" cy="11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cid:image001.png@01D8296A.24EAA7E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9642" y="145051"/>
            <a:ext cx="2173020" cy="112762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25642" y="3760524"/>
            <a:ext cx="111630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Point de centration des recherches hospitalo-universitaires, médico-sociales et de champs périphériques, dans et/ou pour lesquelles sont </a:t>
            </a:r>
            <a:r>
              <a:rPr lang="fr-FR" dirty="0" err="1"/>
              <a:t>attendu.e.s</a:t>
            </a:r>
            <a:r>
              <a:rPr lang="fr-FR" dirty="0"/>
              <a:t> des étudiants, doctorants, post-doctorants – psychologues </a:t>
            </a:r>
            <a:r>
              <a:rPr lang="fr-FR" dirty="0" err="1"/>
              <a:t>clinicien.ne.s</a:t>
            </a:r>
            <a:r>
              <a:rPr lang="fr-FR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Veut rendre visible un vivier de jeunes chercheurs en psychologie prêts à participer à l’élaboration d’une recherche ou à renforcer des recherches déjà existantes. </a:t>
            </a:r>
          </a:p>
          <a:p>
            <a:pPr algn="ctr"/>
            <a:endParaRPr lang="fr-FR" b="1" dirty="0"/>
          </a:p>
          <a:p>
            <a:pPr algn="ctr"/>
            <a:r>
              <a:rPr lang="fr-FR" b="1" dirty="0"/>
              <a:t>Coordination : </a:t>
            </a:r>
            <a:r>
              <a:rPr lang="fr-FR" dirty="0"/>
              <a:t>Raphaël Minjard : </a:t>
            </a:r>
            <a:r>
              <a:rPr lang="fr-FR" u="sng" dirty="0">
                <a:hlinkClick r:id="rId4"/>
              </a:rPr>
              <a:t>raphael.minjard@univ-lyon2.fr</a:t>
            </a:r>
            <a:endParaRPr lang="fr-FR" dirty="0"/>
          </a:p>
          <a:p>
            <a:pPr algn="ctr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55866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6">
            <a:extLst>
              <a:ext uri="{FF2B5EF4-FFF2-40B4-BE49-F238E27FC236}">
                <a16:creationId xmlns:a16="http://schemas.microsoft.com/office/drawing/2014/main" id="{D3470680-426B-4572-A11F-7EF04131E225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INFORMATIONS DIVERSES</a:t>
            </a:r>
          </a:p>
        </p:txBody>
      </p:sp>
      <p:sp>
        <p:nvSpPr>
          <p:cNvPr id="10" name="Espace réservé du contenu 1">
            <a:extLst>
              <a:ext uri="{FF2B5EF4-FFF2-40B4-BE49-F238E27FC236}">
                <a16:creationId xmlns:a16="http://schemas.microsoft.com/office/drawing/2014/main" id="{806885CA-9EDD-490E-AF6A-65FE6E08A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771" y="1584960"/>
            <a:ext cx="10339841" cy="4442460"/>
          </a:xfrm>
        </p:spPr>
        <p:txBody>
          <a:bodyPr>
            <a:normAutofit/>
          </a:bodyPr>
          <a:lstStyle/>
          <a:p>
            <a:pPr algn="just"/>
            <a:endParaRPr lang="fr-FR" sz="2000" b="1" dirty="0">
              <a:solidFill>
                <a:schemeClr val="tx1"/>
              </a:solidFill>
            </a:endParaRPr>
          </a:p>
          <a:p>
            <a:pPr algn="just"/>
            <a:r>
              <a:rPr lang="fr-FR" sz="2000" b="1" dirty="0">
                <a:solidFill>
                  <a:schemeClr val="tx1"/>
                </a:solidFill>
              </a:rPr>
              <a:t>Colloque du CRPPC : 29 et 30 Septembre 2023 à Lyon 2 </a:t>
            </a:r>
            <a:r>
              <a:rPr lang="fr-FR" sz="2000" dirty="0">
                <a:solidFill>
                  <a:schemeClr val="tx1"/>
                </a:solidFill>
              </a:rPr>
              <a:t>(gratuit pour les étudiants Lyon 2 mais inscription obligatoire) </a:t>
            </a:r>
            <a:r>
              <a:rPr lang="fr-FR" sz="2000" dirty="0">
                <a:solidFill>
                  <a:schemeClr val="tx1"/>
                </a:solidFill>
                <a:hlinkClick r:id="rId2"/>
              </a:rPr>
              <a:t>https://foliescomtempo.sciencesconf.org/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endParaRPr lang="fr-FR" sz="2000" b="1" dirty="0">
              <a:solidFill>
                <a:schemeClr val="tx1"/>
              </a:solidFill>
            </a:endParaRPr>
          </a:p>
          <a:p>
            <a:pPr algn="just"/>
            <a:r>
              <a:rPr lang="fr-FR" sz="2000" b="1" dirty="0">
                <a:solidFill>
                  <a:schemeClr val="tx1"/>
                </a:solidFill>
              </a:rPr>
              <a:t>Colloque International « </a:t>
            </a:r>
            <a:r>
              <a:rPr lang="fr-FR" sz="2000" dirty="0">
                <a:solidFill>
                  <a:schemeClr val="tx1"/>
                </a:solidFill>
              </a:rPr>
              <a:t>Le Bébé et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ses environnements » : </a:t>
            </a:r>
            <a:r>
              <a:rPr lang="fr-F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6 et 7 Octobre 2023 à Lyon 2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(gratuit pour les étudiants Lyon 2 – mais inscription obligatoire :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  <a:hlinkClick r:id="rId3"/>
              </a:rPr>
              <a:t>https://bebeenvirons.sciencesconf.org/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</a:p>
          <a:p>
            <a:pPr algn="just"/>
            <a:r>
              <a:rPr lang="fr-FR" sz="2000" b="1" dirty="0">
                <a:solidFill>
                  <a:prstClr val="black"/>
                </a:solidFill>
              </a:rPr>
              <a:t>Colloque de la Société du Rorschach et des Méthodes Projectives </a:t>
            </a:r>
            <a:r>
              <a:rPr lang="fr-FR" sz="2000" dirty="0">
                <a:solidFill>
                  <a:prstClr val="black"/>
                </a:solidFill>
              </a:rPr>
              <a:t>de Langue Française et du Réseau International Méthodes Projectives et Psychanalyse : </a:t>
            </a:r>
            <a:r>
              <a:rPr lang="fr-FR" sz="2000" b="1" dirty="0">
                <a:solidFill>
                  <a:prstClr val="black"/>
                </a:solidFill>
              </a:rPr>
              <a:t>5, 6 et 7 Octobre 2023 à Dijon </a:t>
            </a:r>
            <a:r>
              <a:rPr lang="fr-FR" sz="2000" dirty="0">
                <a:solidFill>
                  <a:srgbClr val="0078D7"/>
                </a:solidFill>
                <a:effectLst/>
                <a:latin typeface="arial" panose="020B0604020202020204" pitchFamily="34" charset="0"/>
                <a:hlinkClick r:id="rId4" tooltip="https://blog..u-bourgogne.fr/rirmpp2023/"/>
              </a:rPr>
              <a:t>https://blog.u-bourgogne.fr/rirmpp2023/</a:t>
            </a:r>
            <a:r>
              <a:rPr lang="fr-FR" sz="2000" dirty="0">
                <a:solidFill>
                  <a:srgbClr val="0078D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2000" dirty="0">
                <a:solidFill>
                  <a:srgbClr val="0078D7"/>
                </a:solidFill>
                <a:effectLst/>
                <a:hlinkClick r:id="rId5" tooltip="https://blog.u-bourgogne.fr/rirmpp2023/wp-content/uploads/sites/193/2023/08/PROGRAMME-DV-6eme-Colloque-du-Reseau-International-2.pdf"/>
              </a:rPr>
              <a:t>https://blog.u-bourgogne.fr/rirmpp2023/wp-content/uploads/sites/193/2023/08/PROGRAMME-DV-6eme-Colloque-du-Reseau-International-2.pdf</a:t>
            </a:r>
            <a:endParaRPr lang="fr-FR" sz="2000" dirty="0"/>
          </a:p>
          <a:p>
            <a:pPr algn="just"/>
            <a:endParaRPr lang="fr-FR" sz="20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fr-FR" sz="2000" b="1" dirty="0">
              <a:solidFill>
                <a:prstClr val="black"/>
              </a:solidFill>
            </a:endParaRPr>
          </a:p>
          <a:p>
            <a:endParaRPr lang="fr-FR" sz="1900" dirty="0">
              <a:solidFill>
                <a:prstClr val="black"/>
              </a:solidFill>
            </a:endParaRPr>
          </a:p>
          <a:p>
            <a:endParaRPr lang="fr-FR" sz="19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fr-FR" sz="1700" dirty="0">
              <a:solidFill>
                <a:prstClr val="black"/>
              </a:solidFill>
            </a:endParaRPr>
          </a:p>
          <a:p>
            <a:endParaRPr lang="fr-FR" sz="2000" dirty="0">
              <a:solidFill>
                <a:prstClr val="black"/>
              </a:solidFill>
            </a:endParaRPr>
          </a:p>
          <a:p>
            <a:endParaRPr lang="fr-FR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just">
              <a:buClr>
                <a:srgbClr val="92278F"/>
              </a:buClr>
              <a:buFont typeface="Arial" panose="020B0604020202020204" pitchFamily="34" charset="0"/>
              <a:buChar char="•"/>
            </a:pPr>
            <a:endParaRPr lang="fr-FR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fr-FR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1119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4FD09D-9831-E477-6D21-F1B1EA42A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8914" y="2144486"/>
            <a:ext cx="9305698" cy="3766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	</a:t>
            </a:r>
            <a:endParaRPr lang="fr-FR" b="1" dirty="0"/>
          </a:p>
          <a:p>
            <a:r>
              <a:rPr lang="fr-FR" sz="2400" dirty="0">
                <a:solidFill>
                  <a:schemeClr val="tx1"/>
                </a:solidFill>
              </a:rPr>
              <a:t>Toutes les informations concernant les contenus d’enseignement, les examens… etc. sont disponibles dans le </a:t>
            </a:r>
            <a:r>
              <a:rPr lang="fr-FR" sz="2400" b="1" dirty="0">
                <a:solidFill>
                  <a:schemeClr val="tx1"/>
                </a:solidFill>
              </a:rPr>
              <a:t>LIVRET DES ENSEIGNEMENTS DU MASTER en ligne sur le site du Master</a:t>
            </a:r>
          </a:p>
          <a:p>
            <a:pPr marL="0" indent="0">
              <a:buNone/>
            </a:pPr>
            <a:endParaRPr lang="fr-FR" sz="2400" b="1" dirty="0"/>
          </a:p>
          <a:p>
            <a:r>
              <a:rPr lang="fr-FR" sz="2400" b="1" dirty="0"/>
              <a:t>Election des représentants des étudiants</a:t>
            </a:r>
          </a:p>
          <a:p>
            <a:r>
              <a:rPr lang="fr-FR" sz="2400" b="1" dirty="0"/>
              <a:t>Présentation du BDE du Master</a:t>
            </a:r>
          </a:p>
        </p:txBody>
      </p:sp>
      <p:sp>
        <p:nvSpPr>
          <p:cNvPr id="6" name="Titre 6">
            <a:extLst>
              <a:ext uri="{FF2B5EF4-FFF2-40B4-BE49-F238E27FC236}">
                <a16:creationId xmlns:a16="http://schemas.microsoft.com/office/drawing/2014/main" id="{D3470680-426B-4572-A11F-7EF04131E225}"/>
              </a:ext>
            </a:extLst>
          </p:cNvPr>
          <p:cNvSpPr txBox="1">
            <a:spLocks/>
          </p:cNvSpPr>
          <p:nvPr/>
        </p:nvSpPr>
        <p:spPr>
          <a:xfrm>
            <a:off x="1651818" y="580103"/>
            <a:ext cx="9701981" cy="11208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INFORMATIONS DIVERSES</a:t>
            </a:r>
          </a:p>
        </p:txBody>
      </p:sp>
    </p:spTree>
    <p:extLst>
      <p:ext uri="{BB962C8B-B14F-4D97-AF65-F5344CB8AC3E}">
        <p14:creationId xmlns:p14="http://schemas.microsoft.com/office/powerpoint/2010/main" val="382128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6353F94-A51D-4342-B894-EA6E2AE7DB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522383"/>
              </p:ext>
            </p:extLst>
          </p:nvPr>
        </p:nvGraphicFramePr>
        <p:xfrm>
          <a:off x="838200" y="365126"/>
          <a:ext cx="10515600" cy="6266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154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F450554D-9CA7-BC4D-93DB-E2EA591F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SEMESTRE 3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456D0DE-53DA-6A4A-9656-488E6040F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517" y="1341912"/>
            <a:ext cx="5494283" cy="483505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UE1.1 Problématiques approfondies en psychopathologie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</a:t>
            </a:r>
            <a:r>
              <a:rPr lang="fr-FR" sz="1400" b="1" dirty="0" err="1"/>
              <a:t>Évolution</a:t>
            </a:r>
            <a:r>
              <a:rPr lang="fr-FR" sz="1400" b="1" dirty="0"/>
              <a:t> des </a:t>
            </a:r>
            <a:r>
              <a:rPr lang="fr-FR" sz="1400" b="1" dirty="0" err="1"/>
              <a:t>modèles</a:t>
            </a:r>
            <a:r>
              <a:rPr lang="fr-FR" sz="1400" b="1" dirty="0"/>
              <a:t> cliniques (12h CM)</a:t>
            </a:r>
            <a:br>
              <a:rPr lang="fr-FR" sz="1400" b="1" dirty="0"/>
            </a:br>
            <a:r>
              <a:rPr lang="fr-FR" sz="1400" b="1" dirty="0">
                <a:solidFill>
                  <a:srgbClr val="FF0000"/>
                </a:solidFill>
              </a:rPr>
              <a:t> 2 enseignements à choisir parmi les 5 suivants:</a:t>
            </a:r>
            <a:br>
              <a:rPr lang="fr-FR" sz="1400" b="1" dirty="0">
                <a:solidFill>
                  <a:srgbClr val="FF0000"/>
                </a:solidFill>
              </a:rPr>
            </a:br>
            <a:r>
              <a:rPr lang="fr-FR" sz="1400" b="1" dirty="0"/>
              <a:t>• </a:t>
            </a:r>
            <a:r>
              <a:rPr lang="fr-FR" sz="1400" b="1" dirty="0" err="1"/>
              <a:t>Problématiques</a:t>
            </a:r>
            <a:r>
              <a:rPr lang="fr-FR" sz="1400" b="1" dirty="0"/>
              <a:t> de la </a:t>
            </a:r>
            <a:r>
              <a:rPr lang="fr-FR" sz="1400" b="1" dirty="0" err="1"/>
              <a:t>périnatalite</a:t>
            </a:r>
            <a:r>
              <a:rPr lang="fr-FR" sz="1400" b="1" dirty="0"/>
              <a:t>́ et de la petite enfance (8h TD)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 • </a:t>
            </a:r>
            <a:r>
              <a:rPr lang="fr-FR" sz="1400" b="1" dirty="0" err="1"/>
              <a:t>Problématiques</a:t>
            </a:r>
            <a:r>
              <a:rPr lang="fr-FR" sz="1400" b="1" dirty="0"/>
              <a:t> de l’enfant (8h TD)</a:t>
            </a:r>
            <a:br>
              <a:rPr lang="fr-FR" sz="1400" b="1" dirty="0"/>
            </a:br>
            <a:r>
              <a:rPr lang="fr-FR" sz="1400" b="1" dirty="0"/>
              <a:t>• </a:t>
            </a:r>
            <a:r>
              <a:rPr lang="fr-FR" sz="1400" b="1" dirty="0" err="1"/>
              <a:t>Problématiques</a:t>
            </a:r>
            <a:r>
              <a:rPr lang="fr-FR" sz="1400" b="1" dirty="0"/>
              <a:t> adolescentes (8h TD)</a:t>
            </a:r>
            <a:br>
              <a:rPr lang="fr-FR" sz="1400" b="1" dirty="0"/>
            </a:br>
            <a:r>
              <a:rPr lang="fr-FR" sz="1400" b="1" dirty="0"/>
              <a:t>• </a:t>
            </a:r>
            <a:r>
              <a:rPr lang="fr-FR" sz="1400" b="1" dirty="0" err="1"/>
              <a:t>Problématiques</a:t>
            </a:r>
            <a:r>
              <a:rPr lang="fr-FR" sz="1400" b="1" dirty="0"/>
              <a:t> adultes (8h TD)</a:t>
            </a:r>
            <a:br>
              <a:rPr lang="fr-FR" sz="1400" b="1" dirty="0"/>
            </a:br>
            <a:r>
              <a:rPr lang="fr-FR" sz="1400" b="1" dirty="0"/>
              <a:t>• </a:t>
            </a:r>
            <a:r>
              <a:rPr lang="fr-FR" sz="1400" b="1" dirty="0" err="1"/>
              <a:t>Problématiques</a:t>
            </a:r>
            <a:r>
              <a:rPr lang="fr-FR" sz="1400" b="1" dirty="0"/>
              <a:t> du vieillissement (8h TD)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UE1.2 Approfondissement de la recherche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Formalisation de la Recherche (10h CM)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</a:t>
            </a:r>
            <a:r>
              <a:rPr lang="fr-FR" sz="1400" b="1" dirty="0" err="1"/>
              <a:t>Séminaire</a:t>
            </a:r>
            <a:r>
              <a:rPr lang="fr-FR" sz="1400" b="1" dirty="0"/>
              <a:t> de recherche (10h TD)</a:t>
            </a:r>
            <a:br>
              <a:rPr lang="fr-FR" sz="1400" b="1" dirty="0"/>
            </a:br>
            <a:r>
              <a:rPr lang="fr-FR" sz="1400" b="1" dirty="0"/>
              <a:t>• </a:t>
            </a:r>
            <a:r>
              <a:rPr lang="fr-FR" sz="1400" b="1" dirty="0" err="1"/>
              <a:t>Épistémologie</a:t>
            </a:r>
            <a:r>
              <a:rPr lang="fr-FR" sz="1400" b="1" dirty="0"/>
              <a:t> (8h CM)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UE1.3 Approfondissement du positionnement professionnel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</a:t>
            </a:r>
            <a:r>
              <a:rPr lang="fr-FR" sz="1400" b="1" dirty="0" err="1"/>
              <a:t>Élaboration</a:t>
            </a:r>
            <a:r>
              <a:rPr lang="fr-FR" sz="1400" b="1" dirty="0"/>
              <a:t> du positionnement clinique (10h TD)</a:t>
            </a:r>
            <a:br>
              <a:rPr lang="fr-FR" sz="1400" b="1" dirty="0"/>
            </a:br>
            <a:r>
              <a:rPr lang="fr-FR" sz="1400" b="1" dirty="0"/>
              <a:t>• Tutorat professionnel (15h TD)</a:t>
            </a:r>
            <a:br>
              <a:rPr lang="fr-FR" sz="1400" b="1" dirty="0"/>
            </a:br>
            <a:r>
              <a:rPr lang="fr-FR" sz="1400" b="1" dirty="0"/>
              <a:t>• Les champs d’intervention du psychologue (12h TD)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b="1" dirty="0"/>
              <a:t>• Stage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200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C1569274-0AF1-6840-B6C9-50F707DB8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341912"/>
            <a:ext cx="5620407" cy="483505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UE1.4 </a:t>
            </a:r>
            <a:r>
              <a:rPr lang="fr-FR" sz="5600" b="1" dirty="0" err="1"/>
              <a:t>Évaluation</a:t>
            </a:r>
            <a:r>
              <a:rPr lang="fr-FR" sz="5600" b="1" dirty="0"/>
              <a:t> et diagnostic psychologique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</a:t>
            </a:r>
            <a:r>
              <a:rPr lang="fr-FR" sz="5600" b="1" dirty="0" err="1"/>
              <a:t>Évaluation</a:t>
            </a:r>
            <a:r>
              <a:rPr lang="fr-FR" sz="5600" b="1" dirty="0"/>
              <a:t> psychologique et psychopathologique (12h CM)</a:t>
            </a:r>
            <a:br>
              <a:rPr lang="fr-FR" sz="5600" b="1" dirty="0">
                <a:solidFill>
                  <a:srgbClr val="0070C0"/>
                </a:solidFill>
              </a:rPr>
            </a:br>
            <a:r>
              <a:rPr lang="fr-FR" sz="5600" b="1" dirty="0">
                <a:solidFill>
                  <a:srgbClr val="FF0000"/>
                </a:solidFill>
              </a:rPr>
              <a:t>1 enseignement à choisir dans les 3 suivant </a:t>
            </a:r>
            <a:r>
              <a:rPr lang="fr-FR" sz="5600" b="1" dirty="0"/>
              <a:t>:</a:t>
            </a:r>
            <a:br>
              <a:rPr lang="fr-FR" sz="5600" b="1" dirty="0"/>
            </a:br>
            <a:r>
              <a:rPr lang="fr-FR" sz="5600" b="1" dirty="0"/>
              <a:t>• </a:t>
            </a:r>
            <a:r>
              <a:rPr lang="fr-FR" sz="5600" b="1" dirty="0" err="1"/>
              <a:t>Évaluation</a:t>
            </a:r>
            <a:r>
              <a:rPr lang="fr-FR" sz="5600" b="1" dirty="0"/>
              <a:t> psychologique et psychopathologique de l’enfant (18h TD)</a:t>
            </a:r>
            <a:br>
              <a:rPr lang="fr-FR" sz="5600" b="1" dirty="0"/>
            </a:br>
            <a:r>
              <a:rPr lang="fr-FR" sz="5600" b="1" dirty="0"/>
              <a:t>• </a:t>
            </a:r>
            <a:r>
              <a:rPr lang="fr-FR" sz="5600" b="1" dirty="0" err="1"/>
              <a:t>Évaluation</a:t>
            </a:r>
            <a:r>
              <a:rPr lang="fr-FR" sz="5600" b="1" dirty="0"/>
              <a:t> psychologique et psychopathologique de l’adolescent (18h TD)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</a:t>
            </a:r>
            <a:r>
              <a:rPr lang="fr-FR" sz="5600" b="1" dirty="0" err="1"/>
              <a:t>Évaluation</a:t>
            </a:r>
            <a:r>
              <a:rPr lang="fr-FR" sz="5600" b="1" dirty="0"/>
              <a:t> psychologique et psychopathologique de l’adulte (18h TD)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56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UE1.5 Soins psychiques et dispositifs </a:t>
            </a:r>
            <a:r>
              <a:rPr lang="fr-FR" sz="5600" b="1" dirty="0" err="1"/>
              <a:t>psychothérapeutiques</a:t>
            </a:r>
            <a:r>
              <a:rPr lang="fr-FR" sz="5600" b="1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</a:t>
            </a:r>
            <a:r>
              <a:rPr lang="fr-FR" sz="5600" b="1" dirty="0" err="1"/>
              <a:t>Modélisation</a:t>
            </a:r>
            <a:r>
              <a:rPr lang="fr-FR" sz="5600" b="1" dirty="0"/>
              <a:t> et </a:t>
            </a:r>
            <a:r>
              <a:rPr lang="fr-FR" sz="5600" b="1" dirty="0" err="1"/>
              <a:t>évaluations</a:t>
            </a:r>
            <a:r>
              <a:rPr lang="fr-FR" sz="5600" b="1" dirty="0"/>
              <a:t> des dispositifs </a:t>
            </a:r>
            <a:r>
              <a:rPr lang="fr-FR" sz="5600" b="1" dirty="0" err="1"/>
              <a:t>thérapeutiques</a:t>
            </a:r>
            <a:r>
              <a:rPr lang="fr-FR" sz="5600" b="1" dirty="0"/>
              <a:t> (12h CM)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Soins et relations </a:t>
            </a:r>
            <a:r>
              <a:rPr lang="fr-FR" sz="5600" b="1" dirty="0" err="1"/>
              <a:t>thérapeutiques</a:t>
            </a:r>
            <a:r>
              <a:rPr lang="fr-FR" sz="5600" b="1" dirty="0"/>
              <a:t> (10h CM)</a:t>
            </a:r>
            <a:br>
              <a:rPr lang="fr-FR" sz="5600" b="1" dirty="0"/>
            </a:br>
            <a:r>
              <a:rPr lang="fr-FR" sz="5600" b="1" dirty="0"/>
              <a:t>• Diagnostics psychologiques (4h CM)</a:t>
            </a:r>
            <a:br>
              <a:rPr lang="fr-FR" sz="5600" b="1" dirty="0"/>
            </a:br>
            <a:r>
              <a:rPr lang="fr-FR" sz="5600" b="1" dirty="0"/>
              <a:t>• International </a:t>
            </a:r>
            <a:r>
              <a:rPr lang="fr-FR" sz="5600" b="1" dirty="0" err="1"/>
              <a:t>Health</a:t>
            </a:r>
            <a:r>
              <a:rPr lang="fr-FR" sz="5600" b="1" dirty="0"/>
              <a:t> Practices (20h CM)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Psychobiologie des traitements (3h CM)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56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UE1.6 Groupes et Institutions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b="1" dirty="0"/>
              <a:t>• Groupe et institutions (10h TD)</a:t>
            </a:r>
            <a:br>
              <a:rPr lang="fr-FR" sz="5600" b="1" dirty="0"/>
            </a:br>
            <a:r>
              <a:rPr lang="fr-FR" sz="5600" b="1" dirty="0"/>
              <a:t>• </a:t>
            </a:r>
            <a:r>
              <a:rPr lang="fr-FR" sz="5600" b="1" dirty="0" err="1"/>
              <a:t>Législation</a:t>
            </a:r>
            <a:r>
              <a:rPr lang="fr-FR" sz="5600" b="1" dirty="0"/>
              <a:t> des champs professionnels du psychologue (16h TD)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28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F450554D-9CA7-BC4D-93DB-E2EA591F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SEMESTRE 4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456D0DE-53DA-6A4A-9656-488E6040F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0924" y="1341912"/>
            <a:ext cx="5588876" cy="483505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UE2.1 </a:t>
            </a:r>
            <a:r>
              <a:rPr lang="fr-FR" sz="1600" b="1" dirty="0" err="1"/>
              <a:t>Élaboration</a:t>
            </a:r>
            <a:r>
              <a:rPr lang="fr-FR" sz="1600" b="1" dirty="0"/>
              <a:t> du </a:t>
            </a:r>
            <a:r>
              <a:rPr lang="fr-FR" sz="1600" b="1" dirty="0" err="1"/>
              <a:t>mémoire</a:t>
            </a:r>
            <a:r>
              <a:rPr lang="fr-FR" sz="1600" b="1" dirty="0"/>
              <a:t> de recherche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</a:t>
            </a:r>
            <a:r>
              <a:rPr lang="fr-FR" sz="1600" b="1" dirty="0" err="1"/>
              <a:t>Séminaire</a:t>
            </a:r>
            <a:r>
              <a:rPr lang="fr-FR" sz="1600" b="1" dirty="0"/>
              <a:t> de recherche (10hTD)</a:t>
            </a:r>
            <a:br>
              <a:rPr lang="fr-FR" sz="1600" b="1" dirty="0"/>
            </a:br>
            <a:r>
              <a:rPr lang="fr-FR" sz="1600" b="1" dirty="0"/>
              <a:t>• Perfectionnement de la </a:t>
            </a:r>
            <a:r>
              <a:rPr lang="fr-FR" sz="1600" b="1" dirty="0" err="1"/>
              <a:t>méthodologie</a:t>
            </a:r>
            <a:r>
              <a:rPr lang="fr-FR" sz="1600" b="1" dirty="0"/>
              <a:t> de recherche (10h CM)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 • </a:t>
            </a:r>
            <a:r>
              <a:rPr lang="fr-FR" sz="1600" b="1" dirty="0" err="1"/>
              <a:t>Mémoire</a:t>
            </a:r>
            <a:r>
              <a:rPr lang="fr-FR" sz="1600" b="1" dirty="0"/>
              <a:t> de recherche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UE2.2 </a:t>
            </a:r>
            <a:r>
              <a:rPr lang="fr-FR" sz="1600" b="1" dirty="0" err="1"/>
              <a:t>Élaboration</a:t>
            </a:r>
            <a:r>
              <a:rPr lang="fr-FR" sz="1600" b="1" dirty="0"/>
              <a:t> du positionnement professionnel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</a:t>
            </a:r>
            <a:r>
              <a:rPr lang="fr-FR" sz="1600" b="1" dirty="0" err="1"/>
              <a:t>Élaboration</a:t>
            </a:r>
            <a:r>
              <a:rPr lang="fr-FR" sz="1600" b="1" dirty="0"/>
              <a:t> du positionnement clinique (10h TD)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Tutorat professionnel (15h TD)</a:t>
            </a:r>
            <a:br>
              <a:rPr lang="fr-FR" sz="1600" b="1" dirty="0"/>
            </a:br>
            <a:r>
              <a:rPr lang="fr-FR" sz="1600" b="1" dirty="0"/>
              <a:t>• Stage</a:t>
            </a:r>
            <a:br>
              <a:rPr lang="fr-FR" sz="1600" b="1" dirty="0"/>
            </a:br>
            <a:r>
              <a:rPr lang="fr-FR" sz="1600" b="1" dirty="0"/>
              <a:t>• </a:t>
            </a:r>
            <a:r>
              <a:rPr lang="fr-FR" sz="1600" b="1" dirty="0" err="1"/>
              <a:t>Mémoire</a:t>
            </a:r>
            <a:r>
              <a:rPr lang="fr-FR" sz="1600" b="1" dirty="0"/>
              <a:t> professionnel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UE2.3 Initiation au Psychodrame et au </a:t>
            </a:r>
            <a:r>
              <a:rPr lang="fr-FR" sz="1600" b="1" dirty="0" err="1"/>
              <a:t>Photolangage</a:t>
            </a:r>
            <a:r>
              <a:rPr lang="fr-FR" sz="1600" b="1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1 enseignement à choisir parmi les deux suivant 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b="1" dirty="0"/>
              <a:t>• Initiation au Psychodrame (8h TD)</a:t>
            </a:r>
            <a:br>
              <a:rPr lang="fr-FR" sz="1600" b="1" dirty="0"/>
            </a:br>
            <a:r>
              <a:rPr lang="fr-FR" sz="1600" b="1" dirty="0"/>
              <a:t>• Initiation au </a:t>
            </a:r>
            <a:r>
              <a:rPr lang="fr-FR" sz="1600" b="1" dirty="0" err="1"/>
              <a:t>Photolangage</a:t>
            </a:r>
            <a:r>
              <a:rPr lang="fr-FR" sz="1600" b="1" dirty="0"/>
              <a:t> (8h TD)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400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C1569274-0AF1-6840-B6C9-50F707DB8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341912"/>
            <a:ext cx="5588876" cy="483505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UE2.4 Options de Psychologie clinique approfondies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>
                <a:solidFill>
                  <a:srgbClr val="FF0000"/>
                </a:solidFill>
              </a:rPr>
              <a:t>1 enseignement à choisir parmi les 4 suivant :</a:t>
            </a:r>
            <a:br>
              <a:rPr lang="fr-FR" sz="1900" b="1" dirty="0"/>
            </a:br>
            <a:r>
              <a:rPr lang="fr-FR" sz="1900" b="1" dirty="0"/>
              <a:t>• Criminologie et Psychologie </a:t>
            </a:r>
            <a:r>
              <a:rPr lang="fr-FR" sz="1900" b="1" dirty="0" err="1"/>
              <a:t>Médico-Légale</a:t>
            </a:r>
            <a:r>
              <a:rPr lang="fr-FR" sz="1900" b="1" dirty="0"/>
              <a:t> (14h CM) </a:t>
            </a:r>
            <a:r>
              <a:rPr lang="fr-FR" sz="1900" b="1" dirty="0">
                <a:solidFill>
                  <a:srgbClr val="FF0000"/>
                </a:solidFill>
              </a:rPr>
              <a:t>+ 1 TD (8h) au choix</a:t>
            </a:r>
            <a:r>
              <a:rPr lang="fr-FR" sz="1900" b="1" dirty="0"/>
              <a:t> 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-Criminologie clinique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-Maltraitances et protection de l’enfant</a:t>
            </a:r>
            <a:br>
              <a:rPr lang="fr-FR" sz="1900" b="1" dirty="0"/>
            </a:br>
            <a:r>
              <a:rPr lang="fr-FR" sz="1900" b="1" dirty="0"/>
              <a:t>• </a:t>
            </a:r>
            <a:r>
              <a:rPr lang="fr-FR" sz="1900" b="1" dirty="0" err="1"/>
              <a:t>Création</a:t>
            </a:r>
            <a:r>
              <a:rPr lang="fr-FR" sz="1900" b="1" dirty="0"/>
              <a:t> et </a:t>
            </a:r>
            <a:r>
              <a:rPr lang="fr-FR" sz="1900" b="1" dirty="0" err="1"/>
              <a:t>médiation</a:t>
            </a:r>
            <a:r>
              <a:rPr lang="fr-FR" sz="1900" b="1" dirty="0"/>
              <a:t> </a:t>
            </a:r>
            <a:r>
              <a:rPr lang="fr-FR" sz="1900" b="1" dirty="0" err="1"/>
              <a:t>thérapeutiques</a:t>
            </a:r>
            <a:r>
              <a:rPr lang="fr-FR" sz="1900" b="1" dirty="0"/>
              <a:t> (14h CM + 8h TD) •Clinique du corps (14h CM ) </a:t>
            </a:r>
            <a:r>
              <a:rPr lang="fr-FR" sz="1900" b="1" dirty="0">
                <a:solidFill>
                  <a:srgbClr val="FF0000"/>
                </a:solidFill>
              </a:rPr>
              <a:t>+1 TD (8h) au choix: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-Handicap/Vieillissement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 Addictions et troubles du comportement alimentaire</a:t>
            </a:r>
            <a:br>
              <a:rPr lang="fr-FR" sz="1900" b="1" dirty="0"/>
            </a:br>
            <a:r>
              <a:rPr lang="fr-FR" sz="1900" b="1" dirty="0"/>
              <a:t>• Clinique et Psychopathologie du social contemporain (14h CM) </a:t>
            </a:r>
            <a:r>
              <a:rPr lang="fr-FR" sz="1900" b="1" dirty="0">
                <a:solidFill>
                  <a:srgbClr val="FF0000"/>
                </a:solidFill>
              </a:rPr>
              <a:t>+ 1 TD (8h) au choix 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 </a:t>
            </a:r>
            <a:r>
              <a:rPr lang="fr-FR" sz="1900" b="1" dirty="0" err="1"/>
              <a:t>Problématiques</a:t>
            </a:r>
            <a:r>
              <a:rPr lang="fr-FR" sz="1900" b="1" dirty="0"/>
              <a:t> migratoires et grande </a:t>
            </a:r>
            <a:r>
              <a:rPr lang="fr-FR" sz="1900" b="1" dirty="0" err="1"/>
              <a:t>précarite</a:t>
            </a:r>
            <a:r>
              <a:rPr lang="fr-FR" sz="1900" b="1" dirty="0"/>
              <a:t>́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 - Genres et </a:t>
            </a:r>
            <a:r>
              <a:rPr lang="fr-FR" sz="1900" b="1" dirty="0" err="1"/>
              <a:t>sexualités</a:t>
            </a:r>
            <a:r>
              <a:rPr lang="fr-FR" sz="1900" b="1" dirty="0"/>
              <a:t>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 Psychodynamique du travail ou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900" b="1" dirty="0"/>
              <a:t>- Virtuel </a:t>
            </a:r>
            <a:r>
              <a:rPr lang="fr-FR" sz="1900" b="1" dirty="0" err="1"/>
              <a:t>numérique</a:t>
            </a:r>
            <a:r>
              <a:rPr lang="fr-FR" sz="1900" b="1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845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B2065D-2AE0-7C58-2C55-DA467A1AC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dirty="0">
                <a:latin typeface="+mn-lt"/>
              </a:rPr>
              <a:t>MODALITÉS DE CONTRÔLE DES CONNAISSANCES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60D20A-815A-F581-1FB8-FBCD7B4C3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871841" cy="4351338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b="1" dirty="0"/>
              <a:t>COMPENSATIONS ENTRE LES UE AU SEIN DES SEMESTRES</a:t>
            </a:r>
          </a:p>
          <a:p>
            <a:pPr marL="0" indent="0" algn="ctr">
              <a:buNone/>
            </a:pPr>
            <a:r>
              <a:rPr lang="fr-FR" b="1" dirty="0"/>
              <a:t>COMPENSATIONS ENTRE LES SEMESTRES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PAS DE SECONDE SESSION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	NOTE ÉLIMINATOIRE AU MÉMOIRE DE RECHERCHE ET AUX ECRITS PROFESSIONNELS (NOTE MINIMALE: 10/20)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 UN SEUL JURY EN SEPTEMBRE.</a:t>
            </a:r>
            <a:r>
              <a:rPr lang="fr-FR" b="1" dirty="0"/>
              <a:t> 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298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947B48-7767-914A-9AF7-8AC41287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MASTER 2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81E4352-4945-0C4E-839F-7A87F0A0F8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962786"/>
              </p:ext>
            </p:extLst>
          </p:nvPr>
        </p:nvGraphicFramePr>
        <p:xfrm>
          <a:off x="838200" y="1429408"/>
          <a:ext cx="10515600" cy="5150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239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3AC43C-A949-CA9C-F296-1CCE39D5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Inscriptions Pédagogiques sur le Web</a:t>
            </a:r>
            <a:b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I.P. Web</a:t>
            </a:r>
            <a:b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Pour le 1</a:t>
            </a:r>
            <a:r>
              <a:rPr lang="fr-FR" sz="2800" b="1" baseline="30000" dirty="0">
                <a:solidFill>
                  <a:schemeClr val="accent1">
                    <a:lumMod val="75000"/>
                  </a:schemeClr>
                </a:solidFill>
              </a:rPr>
              <a:t>er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 semestre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4675C5-9D46-2590-FD6D-DFA8EE2C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2800" b="1" dirty="0"/>
              <a:t>Ouverture </a:t>
            </a:r>
            <a:r>
              <a:rPr lang="fr-FR" sz="2800" dirty="0"/>
              <a:t>des inscriptions sur le web :</a:t>
            </a:r>
          </a:p>
          <a:p>
            <a:pPr marL="0" indent="0" algn="ctr">
              <a:buNone/>
            </a:pPr>
            <a:r>
              <a:rPr lang="fr-FR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Jeudi 8 Septembre à partir de 9h</a:t>
            </a:r>
          </a:p>
          <a:p>
            <a:pPr marL="0" indent="0" algn="ctr">
              <a:buNone/>
            </a:pPr>
            <a:endParaRPr lang="fr-FR" sz="2800" b="1" dirty="0"/>
          </a:p>
          <a:p>
            <a:pPr algn="just"/>
            <a:r>
              <a:rPr lang="fr-FR" sz="2800" b="1" dirty="0"/>
              <a:t>Clôture </a:t>
            </a:r>
            <a:r>
              <a:rPr lang="fr-FR" sz="2800" dirty="0"/>
              <a:t>des inscriptions sur le web :</a:t>
            </a:r>
          </a:p>
          <a:p>
            <a:pPr marL="0" indent="0" algn="ctr">
              <a:buNone/>
            </a:pPr>
            <a:r>
              <a:rPr lang="fr-FR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Jeudi 8 septembre  à 17H</a:t>
            </a:r>
          </a:p>
          <a:p>
            <a:pPr marL="0" indent="0" algn="ctr">
              <a:buNone/>
            </a:pPr>
            <a:endParaRPr lang="fr-FR" sz="2800" b="1" dirty="0"/>
          </a:p>
          <a:p>
            <a:pPr marL="0" indent="0" algn="ctr">
              <a:buNone/>
            </a:pPr>
            <a:r>
              <a:rPr lang="fr-FR" sz="2800" b="1" dirty="0"/>
              <a:t>!! ATTENTION !!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FR" sz="2800" b="1" dirty="0"/>
              <a:t>Il sera nécessaire de faire de nouvelles inscriptions pédagogiques pour le second semestre.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FR" sz="2800" b="1" dirty="0">
                <a:solidFill>
                  <a:schemeClr val="tx1"/>
                </a:solidFill>
              </a:rPr>
              <a:t>Les dates seront affichées sur le site internet du Master.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3023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6">
            <a:extLst>
              <a:ext uri="{FF2B5EF4-FFF2-40B4-BE49-F238E27FC236}">
                <a16:creationId xmlns:a16="http://schemas.microsoft.com/office/drawing/2014/main" id="{974EB454-931B-47AF-8133-D541F047D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18" y="580103"/>
            <a:ext cx="9701981" cy="1080531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fr-FR" sz="3200" b="1" dirty="0">
                <a:latin typeface="+mn-lt"/>
              </a:rPr>
              <a:t>POUR LES ETUDIANT.ES DOUBLANT.ES</a:t>
            </a:r>
            <a:br>
              <a:rPr lang="fr-FR" sz="3200" b="1" dirty="0">
                <a:latin typeface="+mn-lt"/>
              </a:rPr>
            </a:br>
            <a:r>
              <a:rPr lang="fr-FR" sz="3200" b="1" dirty="0"/>
              <a:t>!! ATTENTION !! </a:t>
            </a:r>
            <a:br>
              <a:rPr lang="fr-FR" sz="3200" b="1" dirty="0"/>
            </a:br>
            <a:endParaRPr lang="fr-FR" sz="3200" b="1" dirty="0">
              <a:latin typeface="+mn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9A2D0E-5C98-A743-B30E-1D6A5AF91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1084" y="1809135"/>
            <a:ext cx="9379974" cy="46113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Vous êtes bloqués informatiquement pour vous inscrire pédagogiquement au premier semestre dans le Séminaire de recherche (inscription auprès des enseignants)</a:t>
            </a:r>
          </a:p>
          <a:p>
            <a:pPr marL="0" indent="0">
              <a:buNone/>
            </a:pPr>
            <a:r>
              <a:rPr lang="fr-FR" sz="2000" b="1" dirty="0"/>
              <a:t>MAIS vous devez impérativement vous inscrire pédagogiquement au second semestre dans les TD suivants</a:t>
            </a:r>
            <a:r>
              <a:rPr lang="fr-FR" sz="2000" dirty="0"/>
              <a:t> :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Séminaire de recherche </a:t>
            </a:r>
          </a:p>
          <a:p>
            <a:pPr marL="0" indent="0" algn="ctr">
              <a:buNone/>
            </a:pPr>
            <a:r>
              <a:rPr lang="fr-FR" sz="2000" b="1" dirty="0"/>
              <a:t>Votre inscription n’est pas automatique</a:t>
            </a:r>
          </a:p>
          <a:p>
            <a:pPr marL="0" indent="0" algn="ctr">
              <a:buNone/>
            </a:pPr>
            <a:r>
              <a:rPr lang="fr-FR" sz="2000" b="1" dirty="0"/>
              <a:t>Sans cette inscription vous ne pourrez pas soutenir vos mémoires 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417853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{B05F1CEE-10C5-F340-A131-8415827376C6}tf10001069</Template>
  <TotalTime>21794</TotalTime>
  <Words>2422</Words>
  <Application>Microsoft Office PowerPoint</Application>
  <PresentationFormat>Grand écran</PresentationFormat>
  <Paragraphs>245</Paragraphs>
  <Slides>27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5" baseType="lpstr">
      <vt:lpstr>arial</vt:lpstr>
      <vt:lpstr>arial</vt:lpstr>
      <vt:lpstr>Calibri</vt:lpstr>
      <vt:lpstr>Century Gothic</vt:lpstr>
      <vt:lpstr>Times New Roman</vt:lpstr>
      <vt:lpstr>Wingdings</vt:lpstr>
      <vt:lpstr>Wingdings 3</vt:lpstr>
      <vt:lpstr>Brin</vt:lpstr>
      <vt:lpstr> </vt:lpstr>
      <vt:lpstr>Présentation PowerPoint</vt:lpstr>
      <vt:lpstr>Présentation PowerPoint</vt:lpstr>
      <vt:lpstr>SEMESTRE 3</vt:lpstr>
      <vt:lpstr>SEMESTRE 4</vt:lpstr>
      <vt:lpstr>MODALITÉS DE CONTRÔLE DES CONNAISSANCES</vt:lpstr>
      <vt:lpstr>MASTER 2</vt:lpstr>
      <vt:lpstr>Inscriptions Pédagogiques sur le Web I.P. Web Pour le 1er semestre</vt:lpstr>
      <vt:lpstr> POUR LES ETUDIANT.ES DOUBLANT.ES !! ATTENTION !!  </vt:lpstr>
      <vt:lpstr>RAPPEL :  L’INSCRIPTION PEDAGOGIQUE EST OBLIGATOIRE</vt:lpstr>
      <vt:lpstr>CONTRAT PEDAGOGIQUE</vt:lpstr>
      <vt:lpstr>STAGE (1/3)</vt:lpstr>
      <vt:lpstr>STAGE (2/3)</vt:lpstr>
      <vt:lpstr>STAGE (3/3)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DÉBOUCHÉS</vt:lpstr>
      <vt:lpstr>DÉBOUCHÉS</vt:lpstr>
      <vt:lpstr>INSERTION PROFESSIONNELLE  en 2021 (promotion 2019) à 2 ans du diplôme  </vt:lpstr>
      <vt:lpstr>Présentation PowerPoint</vt:lpstr>
      <vt:lpstr>Pépinière de Recherches du CRPPC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camps</dc:creator>
  <cp:lastModifiedBy>Gaelle Talfournier</cp:lastModifiedBy>
  <cp:revision>59</cp:revision>
  <dcterms:created xsi:type="dcterms:W3CDTF">2022-03-09T17:04:19Z</dcterms:created>
  <dcterms:modified xsi:type="dcterms:W3CDTF">2023-12-21T15:47:13Z</dcterms:modified>
</cp:coreProperties>
</file>