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9" r:id="rId34"/>
    <p:sldId id="284" r:id="rId35"/>
    <p:sldId id="290" r:id="rId36"/>
    <p:sldId id="285" r:id="rId37"/>
    <p:sldId id="291" r:id="rId38"/>
    <p:sldId id="292" r:id="rId39"/>
    <p:sldId id="293" r:id="rId40"/>
    <p:sldId id="295" r:id="rId41"/>
    <p:sldId id="287" r:id="rId42"/>
    <p:sldId id="296" r:id="rId43"/>
    <p:sldId id="288" r:id="rId44"/>
    <p:sldId id="297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85"/>
  </p:normalViewPr>
  <p:slideViewPr>
    <p:cSldViewPr snapToGrid="0">
      <p:cViewPr varScale="1">
        <p:scale>
          <a:sx n="117" d="100"/>
          <a:sy n="117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2EBF5-9082-A947-BF2E-FCE4E1A5BF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5789AC45-7B08-AC43-98C2-69F99F44220C}">
      <dgm:prSet/>
      <dgm:spPr/>
      <dgm:t>
        <a:bodyPr/>
        <a:lstStyle/>
        <a:p>
          <a:r>
            <a:rPr lang="fr-FR"/>
            <a:t>Un master à la fois professionnalisant et orienté vers la recherche</a:t>
          </a:r>
        </a:p>
      </dgm:t>
    </dgm:pt>
    <dgm:pt modelId="{4BB4649B-0B0C-6A42-A578-5B00A9BCF1AC}" type="parTrans" cxnId="{68E6B393-7E37-AF4F-997F-9F09BE113DAB}">
      <dgm:prSet/>
      <dgm:spPr/>
      <dgm:t>
        <a:bodyPr/>
        <a:lstStyle/>
        <a:p>
          <a:endParaRPr lang="fr-FR"/>
        </a:p>
      </dgm:t>
    </dgm:pt>
    <dgm:pt modelId="{18FA3EBC-202D-C648-BB87-E7115E3FF388}" type="sibTrans" cxnId="{68E6B393-7E37-AF4F-997F-9F09BE113DAB}">
      <dgm:prSet/>
      <dgm:spPr/>
      <dgm:t>
        <a:bodyPr/>
        <a:lstStyle/>
        <a:p>
          <a:endParaRPr lang="fr-FR"/>
        </a:p>
      </dgm:t>
    </dgm:pt>
    <dgm:pt modelId="{4E7D8A34-7581-1749-9F23-91D533034CA2}">
      <dgm:prSet/>
      <dgm:spPr/>
      <dgm:t>
        <a:bodyPr/>
        <a:lstStyle/>
        <a:p>
          <a:r>
            <a:rPr lang="fr-FR"/>
            <a:t>Un enseignement résolument généraliste, à la fois théorique, scientifique et professionnalisant. </a:t>
          </a:r>
        </a:p>
      </dgm:t>
    </dgm:pt>
    <dgm:pt modelId="{80CA077F-215E-6248-9B56-60ECF9294F0A}" type="parTrans" cxnId="{E9E5DF1A-7BCB-9343-A9CE-A45FEF43FA23}">
      <dgm:prSet/>
      <dgm:spPr/>
      <dgm:t>
        <a:bodyPr/>
        <a:lstStyle/>
        <a:p>
          <a:endParaRPr lang="fr-FR"/>
        </a:p>
      </dgm:t>
    </dgm:pt>
    <dgm:pt modelId="{468FF9CC-A5C7-5941-9AB0-A94C8B001201}" type="sibTrans" cxnId="{E9E5DF1A-7BCB-9343-A9CE-A45FEF43FA23}">
      <dgm:prSet/>
      <dgm:spPr/>
      <dgm:t>
        <a:bodyPr/>
        <a:lstStyle/>
        <a:p>
          <a:endParaRPr lang="fr-FR"/>
        </a:p>
      </dgm:t>
    </dgm:pt>
    <dgm:pt modelId="{6BF1C1EB-CDFE-084A-B494-787F86D4AECC}">
      <dgm:prSet/>
      <dgm:spPr/>
      <dgm:t>
        <a:bodyPr/>
        <a:lstStyle/>
        <a:p>
          <a:r>
            <a:rPr lang="fr-FR"/>
            <a:t>Un enseignement qui fournit des outils professionnels</a:t>
          </a:r>
        </a:p>
      </dgm:t>
    </dgm:pt>
    <dgm:pt modelId="{94256226-5C65-974F-8CF8-1DD5FED1AD9D}" type="parTrans" cxnId="{1F31DBAE-FACD-E04B-950E-D7D863AAB1B6}">
      <dgm:prSet/>
      <dgm:spPr/>
      <dgm:t>
        <a:bodyPr/>
        <a:lstStyle/>
        <a:p>
          <a:endParaRPr lang="fr-FR"/>
        </a:p>
      </dgm:t>
    </dgm:pt>
    <dgm:pt modelId="{4EAA0BE6-D7F5-F747-AB76-32A2A4885C8D}" type="sibTrans" cxnId="{1F31DBAE-FACD-E04B-950E-D7D863AAB1B6}">
      <dgm:prSet/>
      <dgm:spPr/>
      <dgm:t>
        <a:bodyPr/>
        <a:lstStyle/>
        <a:p>
          <a:endParaRPr lang="fr-FR"/>
        </a:p>
      </dgm:t>
    </dgm:pt>
    <dgm:pt modelId="{E06874F2-E18B-7C45-A655-16B4C1C43685}">
      <dgm:prSet/>
      <dgm:spPr/>
      <dgm:t>
        <a:bodyPr/>
        <a:lstStyle/>
        <a:p>
          <a:r>
            <a:rPr lang="fr-FR"/>
            <a:t>Un master organisé autours des expériences de stages qui irriguent la formation</a:t>
          </a:r>
        </a:p>
      </dgm:t>
    </dgm:pt>
    <dgm:pt modelId="{F8546C18-94F8-9D4F-B8E0-AE6276C5B79C}" type="parTrans" cxnId="{DF09158E-68EB-F040-9CC8-0A9A7B3F218C}">
      <dgm:prSet/>
      <dgm:spPr/>
      <dgm:t>
        <a:bodyPr/>
        <a:lstStyle/>
        <a:p>
          <a:endParaRPr lang="fr-FR"/>
        </a:p>
      </dgm:t>
    </dgm:pt>
    <dgm:pt modelId="{EDB25C85-7D2E-2B4B-946F-073021BF50CB}" type="sibTrans" cxnId="{DF09158E-68EB-F040-9CC8-0A9A7B3F218C}">
      <dgm:prSet/>
      <dgm:spPr/>
      <dgm:t>
        <a:bodyPr/>
        <a:lstStyle/>
        <a:p>
          <a:endParaRPr lang="fr-FR"/>
        </a:p>
      </dgm:t>
    </dgm:pt>
    <dgm:pt modelId="{62B46C15-F6A3-1047-A9F5-C314534339B2}">
      <dgm:prSet/>
      <dgm:spPr/>
      <dgm:t>
        <a:bodyPr/>
        <a:lstStyle/>
        <a:p>
          <a:r>
            <a:rPr lang="fr-FR"/>
            <a:t>Des enseignements données par des universitaires et des praticiens de terrain</a:t>
          </a:r>
        </a:p>
      </dgm:t>
    </dgm:pt>
    <dgm:pt modelId="{AA2E1ACA-543D-3249-A98D-E395E4D44D30}" type="parTrans" cxnId="{633347DB-34BE-F54C-8ADF-CCA11E00012E}">
      <dgm:prSet/>
      <dgm:spPr/>
      <dgm:t>
        <a:bodyPr/>
        <a:lstStyle/>
        <a:p>
          <a:endParaRPr lang="fr-FR"/>
        </a:p>
      </dgm:t>
    </dgm:pt>
    <dgm:pt modelId="{8D54FC6F-86A6-8B44-9352-7EA79917D2EF}" type="sibTrans" cxnId="{633347DB-34BE-F54C-8ADF-CCA11E00012E}">
      <dgm:prSet/>
      <dgm:spPr/>
      <dgm:t>
        <a:bodyPr/>
        <a:lstStyle/>
        <a:p>
          <a:endParaRPr lang="fr-FR"/>
        </a:p>
      </dgm:t>
    </dgm:pt>
    <dgm:pt modelId="{7ABD697B-598B-094C-8BA2-7CECA51F70C4}">
      <dgm:prSet/>
      <dgm:spPr/>
      <dgm:t>
        <a:bodyPr/>
        <a:lstStyle/>
        <a:p>
          <a:r>
            <a:rPr lang="fr-FR"/>
            <a:t>Des espaces d’élaborations de la pratique et du positionnement professionnel</a:t>
          </a:r>
        </a:p>
      </dgm:t>
    </dgm:pt>
    <dgm:pt modelId="{76E8025D-33D5-BC46-9005-3137A5DB4CDA}" type="parTrans" cxnId="{030701CD-CB44-C24F-812E-0A3B01E66AB8}">
      <dgm:prSet/>
      <dgm:spPr/>
      <dgm:t>
        <a:bodyPr/>
        <a:lstStyle/>
        <a:p>
          <a:endParaRPr lang="fr-FR"/>
        </a:p>
      </dgm:t>
    </dgm:pt>
    <dgm:pt modelId="{79B15B1C-6681-1244-96B2-0AA7EC32E97B}" type="sibTrans" cxnId="{030701CD-CB44-C24F-812E-0A3B01E66AB8}">
      <dgm:prSet/>
      <dgm:spPr/>
      <dgm:t>
        <a:bodyPr/>
        <a:lstStyle/>
        <a:p>
          <a:endParaRPr lang="fr-FR"/>
        </a:p>
      </dgm:t>
    </dgm:pt>
    <dgm:pt modelId="{D3E7CB67-0F84-D34F-BB5C-060A2D0DC904}">
      <dgm:prSet/>
      <dgm:spPr/>
      <dgm:t>
        <a:bodyPr/>
        <a:lstStyle/>
        <a:p>
          <a:r>
            <a:rPr lang="fr-FR"/>
            <a:t>Des enseignement en appui sur les recherches actuelles du Centre de Recherche en Psychopathologie et Psychologie Clinique (CRPPC)</a:t>
          </a:r>
        </a:p>
      </dgm:t>
    </dgm:pt>
    <dgm:pt modelId="{4CB49708-1E1E-2645-993B-4E149CD30B4F}" type="parTrans" cxnId="{3C6A032D-ED75-9044-BED5-6FC8C919014A}">
      <dgm:prSet/>
      <dgm:spPr/>
      <dgm:t>
        <a:bodyPr/>
        <a:lstStyle/>
        <a:p>
          <a:endParaRPr lang="fr-FR"/>
        </a:p>
      </dgm:t>
    </dgm:pt>
    <dgm:pt modelId="{5A778F89-457E-A841-AD76-21AC141C2F0D}" type="sibTrans" cxnId="{3C6A032D-ED75-9044-BED5-6FC8C919014A}">
      <dgm:prSet/>
      <dgm:spPr/>
      <dgm:t>
        <a:bodyPr/>
        <a:lstStyle/>
        <a:p>
          <a:endParaRPr lang="fr-FR"/>
        </a:p>
      </dgm:t>
    </dgm:pt>
    <dgm:pt modelId="{A92E1010-F7EC-894C-8B18-4E00A9FB7BAB}" type="pres">
      <dgm:prSet presAssocID="{B942EBF5-9082-A947-BF2E-FCE4E1A5BFBD}" presName="diagram" presStyleCnt="0">
        <dgm:presLayoutVars>
          <dgm:dir/>
          <dgm:resizeHandles val="exact"/>
        </dgm:presLayoutVars>
      </dgm:prSet>
      <dgm:spPr/>
    </dgm:pt>
    <dgm:pt modelId="{50A40CF4-89A5-944A-9612-2F88A6E46B71}" type="pres">
      <dgm:prSet presAssocID="{5789AC45-7B08-AC43-98C2-69F99F44220C}" presName="node" presStyleLbl="node1" presStyleIdx="0" presStyleCnt="7">
        <dgm:presLayoutVars>
          <dgm:bulletEnabled val="1"/>
        </dgm:presLayoutVars>
      </dgm:prSet>
      <dgm:spPr/>
    </dgm:pt>
    <dgm:pt modelId="{A3AB0469-B22B-A24D-8E48-A0BB703B44FF}" type="pres">
      <dgm:prSet presAssocID="{18FA3EBC-202D-C648-BB87-E7115E3FF388}" presName="sibTrans" presStyleCnt="0"/>
      <dgm:spPr/>
    </dgm:pt>
    <dgm:pt modelId="{A31E8D31-94E4-5243-95DA-AEAA602A2FD9}" type="pres">
      <dgm:prSet presAssocID="{4E7D8A34-7581-1749-9F23-91D533034CA2}" presName="node" presStyleLbl="node1" presStyleIdx="1" presStyleCnt="7">
        <dgm:presLayoutVars>
          <dgm:bulletEnabled val="1"/>
        </dgm:presLayoutVars>
      </dgm:prSet>
      <dgm:spPr/>
    </dgm:pt>
    <dgm:pt modelId="{6D64BA1D-26A0-714E-A425-1EFB0CBA9B7E}" type="pres">
      <dgm:prSet presAssocID="{468FF9CC-A5C7-5941-9AB0-A94C8B001201}" presName="sibTrans" presStyleCnt="0"/>
      <dgm:spPr/>
    </dgm:pt>
    <dgm:pt modelId="{71B68ECA-567B-F545-ADB5-CC6AFEBDCF42}" type="pres">
      <dgm:prSet presAssocID="{6BF1C1EB-CDFE-084A-B494-787F86D4AECC}" presName="node" presStyleLbl="node1" presStyleIdx="2" presStyleCnt="7">
        <dgm:presLayoutVars>
          <dgm:bulletEnabled val="1"/>
        </dgm:presLayoutVars>
      </dgm:prSet>
      <dgm:spPr/>
    </dgm:pt>
    <dgm:pt modelId="{D6F5CD8F-898E-AE46-9ED4-C6E08BBBC1AA}" type="pres">
      <dgm:prSet presAssocID="{4EAA0BE6-D7F5-F747-AB76-32A2A4885C8D}" presName="sibTrans" presStyleCnt="0"/>
      <dgm:spPr/>
    </dgm:pt>
    <dgm:pt modelId="{61559472-9282-C54E-8863-D760BD9B9A08}" type="pres">
      <dgm:prSet presAssocID="{E06874F2-E18B-7C45-A655-16B4C1C43685}" presName="node" presStyleLbl="node1" presStyleIdx="3" presStyleCnt="7">
        <dgm:presLayoutVars>
          <dgm:bulletEnabled val="1"/>
        </dgm:presLayoutVars>
      </dgm:prSet>
      <dgm:spPr/>
    </dgm:pt>
    <dgm:pt modelId="{7BFB5BBA-AA0C-1A43-8871-44D12EA81AA2}" type="pres">
      <dgm:prSet presAssocID="{EDB25C85-7D2E-2B4B-946F-073021BF50CB}" presName="sibTrans" presStyleCnt="0"/>
      <dgm:spPr/>
    </dgm:pt>
    <dgm:pt modelId="{CFEA2B33-9EBF-D84E-9923-BF56637D8BB6}" type="pres">
      <dgm:prSet presAssocID="{62B46C15-F6A3-1047-A9F5-C314534339B2}" presName="node" presStyleLbl="node1" presStyleIdx="4" presStyleCnt="7">
        <dgm:presLayoutVars>
          <dgm:bulletEnabled val="1"/>
        </dgm:presLayoutVars>
      </dgm:prSet>
      <dgm:spPr/>
    </dgm:pt>
    <dgm:pt modelId="{C235948F-565D-9943-86A2-8E5082E8560C}" type="pres">
      <dgm:prSet presAssocID="{8D54FC6F-86A6-8B44-9352-7EA79917D2EF}" presName="sibTrans" presStyleCnt="0"/>
      <dgm:spPr/>
    </dgm:pt>
    <dgm:pt modelId="{9BB68682-8655-CF42-90C2-99C5D2FB8E2B}" type="pres">
      <dgm:prSet presAssocID="{7ABD697B-598B-094C-8BA2-7CECA51F70C4}" presName="node" presStyleLbl="node1" presStyleIdx="5" presStyleCnt="7">
        <dgm:presLayoutVars>
          <dgm:bulletEnabled val="1"/>
        </dgm:presLayoutVars>
      </dgm:prSet>
      <dgm:spPr/>
    </dgm:pt>
    <dgm:pt modelId="{E22A691D-526F-264F-BC3E-97BD00F0174D}" type="pres">
      <dgm:prSet presAssocID="{79B15B1C-6681-1244-96B2-0AA7EC32E97B}" presName="sibTrans" presStyleCnt="0"/>
      <dgm:spPr/>
    </dgm:pt>
    <dgm:pt modelId="{80644E1B-1FE7-B743-8BCA-CF51C3698115}" type="pres">
      <dgm:prSet presAssocID="{D3E7CB67-0F84-D34F-BB5C-060A2D0DC904}" presName="node" presStyleLbl="node1" presStyleIdx="6" presStyleCnt="7">
        <dgm:presLayoutVars>
          <dgm:bulletEnabled val="1"/>
        </dgm:presLayoutVars>
      </dgm:prSet>
      <dgm:spPr/>
    </dgm:pt>
  </dgm:ptLst>
  <dgm:cxnLst>
    <dgm:cxn modelId="{E9E5DF1A-7BCB-9343-A9CE-A45FEF43FA23}" srcId="{B942EBF5-9082-A947-BF2E-FCE4E1A5BFBD}" destId="{4E7D8A34-7581-1749-9F23-91D533034CA2}" srcOrd="1" destOrd="0" parTransId="{80CA077F-215E-6248-9B56-60ECF9294F0A}" sibTransId="{468FF9CC-A5C7-5941-9AB0-A94C8B001201}"/>
    <dgm:cxn modelId="{17447820-61A3-BE45-8683-F5E112235A52}" type="presOf" srcId="{D3E7CB67-0F84-D34F-BB5C-060A2D0DC904}" destId="{80644E1B-1FE7-B743-8BCA-CF51C3698115}" srcOrd="0" destOrd="0" presId="urn:microsoft.com/office/officeart/2005/8/layout/default"/>
    <dgm:cxn modelId="{5D7B5825-00EA-B84C-BEE2-3457FD6960B0}" type="presOf" srcId="{62B46C15-F6A3-1047-A9F5-C314534339B2}" destId="{CFEA2B33-9EBF-D84E-9923-BF56637D8BB6}" srcOrd="0" destOrd="0" presId="urn:microsoft.com/office/officeart/2005/8/layout/default"/>
    <dgm:cxn modelId="{3C6A032D-ED75-9044-BED5-6FC8C919014A}" srcId="{B942EBF5-9082-A947-BF2E-FCE4E1A5BFBD}" destId="{D3E7CB67-0F84-D34F-BB5C-060A2D0DC904}" srcOrd="6" destOrd="0" parTransId="{4CB49708-1E1E-2645-993B-4E149CD30B4F}" sibTransId="{5A778F89-457E-A841-AD76-21AC141C2F0D}"/>
    <dgm:cxn modelId="{E463434F-F240-164C-94AB-982595C28197}" type="presOf" srcId="{4E7D8A34-7581-1749-9F23-91D533034CA2}" destId="{A31E8D31-94E4-5243-95DA-AEAA602A2FD9}" srcOrd="0" destOrd="0" presId="urn:microsoft.com/office/officeart/2005/8/layout/default"/>
    <dgm:cxn modelId="{DF09158E-68EB-F040-9CC8-0A9A7B3F218C}" srcId="{B942EBF5-9082-A947-BF2E-FCE4E1A5BFBD}" destId="{E06874F2-E18B-7C45-A655-16B4C1C43685}" srcOrd="3" destOrd="0" parTransId="{F8546C18-94F8-9D4F-B8E0-AE6276C5B79C}" sibTransId="{EDB25C85-7D2E-2B4B-946F-073021BF50CB}"/>
    <dgm:cxn modelId="{68E6B393-7E37-AF4F-997F-9F09BE113DAB}" srcId="{B942EBF5-9082-A947-BF2E-FCE4E1A5BFBD}" destId="{5789AC45-7B08-AC43-98C2-69F99F44220C}" srcOrd="0" destOrd="0" parTransId="{4BB4649B-0B0C-6A42-A578-5B00A9BCF1AC}" sibTransId="{18FA3EBC-202D-C648-BB87-E7115E3FF388}"/>
    <dgm:cxn modelId="{B3F7AA95-5A6E-B847-871E-9C0B9004DB10}" type="presOf" srcId="{6BF1C1EB-CDFE-084A-B494-787F86D4AECC}" destId="{71B68ECA-567B-F545-ADB5-CC6AFEBDCF42}" srcOrd="0" destOrd="0" presId="urn:microsoft.com/office/officeart/2005/8/layout/default"/>
    <dgm:cxn modelId="{73BD1B99-7E18-7F47-8C95-B72239F5E69F}" type="presOf" srcId="{B942EBF5-9082-A947-BF2E-FCE4E1A5BFBD}" destId="{A92E1010-F7EC-894C-8B18-4E00A9FB7BAB}" srcOrd="0" destOrd="0" presId="urn:microsoft.com/office/officeart/2005/8/layout/default"/>
    <dgm:cxn modelId="{BB09239B-30A9-BF44-9497-0FFECF9122AD}" type="presOf" srcId="{5789AC45-7B08-AC43-98C2-69F99F44220C}" destId="{50A40CF4-89A5-944A-9612-2F88A6E46B71}" srcOrd="0" destOrd="0" presId="urn:microsoft.com/office/officeart/2005/8/layout/default"/>
    <dgm:cxn modelId="{1F31DBAE-FACD-E04B-950E-D7D863AAB1B6}" srcId="{B942EBF5-9082-A947-BF2E-FCE4E1A5BFBD}" destId="{6BF1C1EB-CDFE-084A-B494-787F86D4AECC}" srcOrd="2" destOrd="0" parTransId="{94256226-5C65-974F-8CF8-1DD5FED1AD9D}" sibTransId="{4EAA0BE6-D7F5-F747-AB76-32A2A4885C8D}"/>
    <dgm:cxn modelId="{491797BB-82BC-C349-923F-BD1F0D1BE375}" type="presOf" srcId="{E06874F2-E18B-7C45-A655-16B4C1C43685}" destId="{61559472-9282-C54E-8863-D760BD9B9A08}" srcOrd="0" destOrd="0" presId="urn:microsoft.com/office/officeart/2005/8/layout/default"/>
    <dgm:cxn modelId="{030701CD-CB44-C24F-812E-0A3B01E66AB8}" srcId="{B942EBF5-9082-A947-BF2E-FCE4E1A5BFBD}" destId="{7ABD697B-598B-094C-8BA2-7CECA51F70C4}" srcOrd="5" destOrd="0" parTransId="{76E8025D-33D5-BC46-9005-3137A5DB4CDA}" sibTransId="{79B15B1C-6681-1244-96B2-0AA7EC32E97B}"/>
    <dgm:cxn modelId="{633347DB-34BE-F54C-8ADF-CCA11E00012E}" srcId="{B942EBF5-9082-A947-BF2E-FCE4E1A5BFBD}" destId="{62B46C15-F6A3-1047-A9F5-C314534339B2}" srcOrd="4" destOrd="0" parTransId="{AA2E1ACA-543D-3249-A98D-E395E4D44D30}" sibTransId="{8D54FC6F-86A6-8B44-9352-7EA79917D2EF}"/>
    <dgm:cxn modelId="{5979BDE8-BB77-9F4D-A9C9-22F5C30F03F1}" type="presOf" srcId="{7ABD697B-598B-094C-8BA2-7CECA51F70C4}" destId="{9BB68682-8655-CF42-90C2-99C5D2FB8E2B}" srcOrd="0" destOrd="0" presId="urn:microsoft.com/office/officeart/2005/8/layout/default"/>
    <dgm:cxn modelId="{AACBDED9-A611-2748-B254-A8AE11E80EB6}" type="presParOf" srcId="{A92E1010-F7EC-894C-8B18-4E00A9FB7BAB}" destId="{50A40CF4-89A5-944A-9612-2F88A6E46B71}" srcOrd="0" destOrd="0" presId="urn:microsoft.com/office/officeart/2005/8/layout/default"/>
    <dgm:cxn modelId="{3342F779-70FE-FE49-B926-C1AC53CE7C16}" type="presParOf" srcId="{A92E1010-F7EC-894C-8B18-4E00A9FB7BAB}" destId="{A3AB0469-B22B-A24D-8E48-A0BB703B44FF}" srcOrd="1" destOrd="0" presId="urn:microsoft.com/office/officeart/2005/8/layout/default"/>
    <dgm:cxn modelId="{7A8685D7-6BAB-B84D-B065-4E59285D3F65}" type="presParOf" srcId="{A92E1010-F7EC-894C-8B18-4E00A9FB7BAB}" destId="{A31E8D31-94E4-5243-95DA-AEAA602A2FD9}" srcOrd="2" destOrd="0" presId="urn:microsoft.com/office/officeart/2005/8/layout/default"/>
    <dgm:cxn modelId="{96C568FD-D2FA-7340-8071-546F6BC90D4D}" type="presParOf" srcId="{A92E1010-F7EC-894C-8B18-4E00A9FB7BAB}" destId="{6D64BA1D-26A0-714E-A425-1EFB0CBA9B7E}" srcOrd="3" destOrd="0" presId="urn:microsoft.com/office/officeart/2005/8/layout/default"/>
    <dgm:cxn modelId="{8A489A20-FEF0-784D-8552-22C3A02BE11E}" type="presParOf" srcId="{A92E1010-F7EC-894C-8B18-4E00A9FB7BAB}" destId="{71B68ECA-567B-F545-ADB5-CC6AFEBDCF42}" srcOrd="4" destOrd="0" presId="urn:microsoft.com/office/officeart/2005/8/layout/default"/>
    <dgm:cxn modelId="{F0875607-848F-0146-BAD7-8CE3ABC39F55}" type="presParOf" srcId="{A92E1010-F7EC-894C-8B18-4E00A9FB7BAB}" destId="{D6F5CD8F-898E-AE46-9ED4-C6E08BBBC1AA}" srcOrd="5" destOrd="0" presId="urn:microsoft.com/office/officeart/2005/8/layout/default"/>
    <dgm:cxn modelId="{33E2541C-82DC-2142-BA52-FE686E548A4F}" type="presParOf" srcId="{A92E1010-F7EC-894C-8B18-4E00A9FB7BAB}" destId="{61559472-9282-C54E-8863-D760BD9B9A08}" srcOrd="6" destOrd="0" presId="urn:microsoft.com/office/officeart/2005/8/layout/default"/>
    <dgm:cxn modelId="{1BB16DFB-AF9E-5543-8EFD-8A62A4F6D6DD}" type="presParOf" srcId="{A92E1010-F7EC-894C-8B18-4E00A9FB7BAB}" destId="{7BFB5BBA-AA0C-1A43-8871-44D12EA81AA2}" srcOrd="7" destOrd="0" presId="urn:microsoft.com/office/officeart/2005/8/layout/default"/>
    <dgm:cxn modelId="{28D1F0CC-BA05-824C-98EC-19074EC60801}" type="presParOf" srcId="{A92E1010-F7EC-894C-8B18-4E00A9FB7BAB}" destId="{CFEA2B33-9EBF-D84E-9923-BF56637D8BB6}" srcOrd="8" destOrd="0" presId="urn:microsoft.com/office/officeart/2005/8/layout/default"/>
    <dgm:cxn modelId="{0E4E48AC-9B8B-3447-9106-66829E181FAE}" type="presParOf" srcId="{A92E1010-F7EC-894C-8B18-4E00A9FB7BAB}" destId="{C235948F-565D-9943-86A2-8E5082E8560C}" srcOrd="9" destOrd="0" presId="urn:microsoft.com/office/officeart/2005/8/layout/default"/>
    <dgm:cxn modelId="{19084F63-8C6C-0546-9419-13DC7467D950}" type="presParOf" srcId="{A92E1010-F7EC-894C-8B18-4E00A9FB7BAB}" destId="{9BB68682-8655-CF42-90C2-99C5D2FB8E2B}" srcOrd="10" destOrd="0" presId="urn:microsoft.com/office/officeart/2005/8/layout/default"/>
    <dgm:cxn modelId="{991BF773-294E-E44F-8838-ECEA1ECF5D44}" type="presParOf" srcId="{A92E1010-F7EC-894C-8B18-4E00A9FB7BAB}" destId="{E22A691D-526F-264F-BC3E-97BD00F0174D}" srcOrd="11" destOrd="0" presId="urn:microsoft.com/office/officeart/2005/8/layout/default"/>
    <dgm:cxn modelId="{19196827-D9A3-D44B-A4FD-289158171032}" type="presParOf" srcId="{A92E1010-F7EC-894C-8B18-4E00A9FB7BAB}" destId="{80644E1B-1FE7-B743-8BCA-CF51C369811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5CB7D9-B3B2-0244-82F0-464823AB6E1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513FCE3D-7B6A-8B44-A42C-694D255CD206}">
      <dgm:prSet/>
      <dgm:spPr/>
      <dgm:t>
        <a:bodyPr/>
        <a:lstStyle/>
        <a:p>
          <a:r>
            <a:rPr lang="fr-FR"/>
            <a:t>Petites annonces: 32.9 %</a:t>
          </a:r>
        </a:p>
      </dgm:t>
    </dgm:pt>
    <dgm:pt modelId="{47C65EE5-46B0-8B4C-9D97-BC2A25A6CCD8}" type="parTrans" cxnId="{C2725C75-AF7E-FE43-B770-9BDE90469CAD}">
      <dgm:prSet/>
      <dgm:spPr/>
      <dgm:t>
        <a:bodyPr/>
        <a:lstStyle/>
        <a:p>
          <a:endParaRPr lang="fr-FR"/>
        </a:p>
      </dgm:t>
    </dgm:pt>
    <dgm:pt modelId="{26268906-56FB-4441-B949-F94BD0FB155C}" type="sibTrans" cxnId="{C2725C75-AF7E-FE43-B770-9BDE90469CAD}">
      <dgm:prSet/>
      <dgm:spPr/>
      <dgm:t>
        <a:bodyPr/>
        <a:lstStyle/>
        <a:p>
          <a:endParaRPr lang="fr-FR"/>
        </a:p>
      </dgm:t>
    </dgm:pt>
    <dgm:pt modelId="{59EB7979-53E2-894E-AF19-FEC279C1D3FF}">
      <dgm:prSet/>
      <dgm:spPr/>
      <dgm:t>
        <a:bodyPr/>
        <a:lstStyle/>
        <a:p>
          <a:r>
            <a:rPr lang="fr-FR"/>
            <a:t>Réseau (personnel, professionnel...): 24.7 %</a:t>
          </a:r>
        </a:p>
      </dgm:t>
    </dgm:pt>
    <dgm:pt modelId="{7C178AF6-3206-B64E-9ED0-BDC016A5DDEB}" type="parTrans" cxnId="{E14E5075-EC8D-B442-BC5B-656457635358}">
      <dgm:prSet/>
      <dgm:spPr/>
      <dgm:t>
        <a:bodyPr/>
        <a:lstStyle/>
        <a:p>
          <a:endParaRPr lang="fr-FR"/>
        </a:p>
      </dgm:t>
    </dgm:pt>
    <dgm:pt modelId="{95845B68-46EC-2D44-83AA-A2628E01BF12}" type="sibTrans" cxnId="{E14E5075-EC8D-B442-BC5B-656457635358}">
      <dgm:prSet/>
      <dgm:spPr/>
      <dgm:t>
        <a:bodyPr/>
        <a:lstStyle/>
        <a:p>
          <a:endParaRPr lang="fr-FR"/>
        </a:p>
      </dgm:t>
    </dgm:pt>
    <dgm:pt modelId="{06A41FA7-AC9F-804C-860A-51484D42DBA2}">
      <dgm:prSet/>
      <dgm:spPr/>
      <dgm:t>
        <a:bodyPr/>
        <a:lstStyle/>
        <a:p>
          <a:r>
            <a:rPr lang="fr-FR"/>
            <a:t>Stage ou alternance: 21.9 %</a:t>
          </a:r>
        </a:p>
      </dgm:t>
    </dgm:pt>
    <dgm:pt modelId="{79D1E5D0-ADEE-1E4B-A2BF-D4D8EAA9C343}" type="parTrans" cxnId="{E6614080-D94C-FD42-9CF0-C3F9F743F79C}">
      <dgm:prSet/>
      <dgm:spPr/>
      <dgm:t>
        <a:bodyPr/>
        <a:lstStyle/>
        <a:p>
          <a:endParaRPr lang="fr-FR"/>
        </a:p>
      </dgm:t>
    </dgm:pt>
    <dgm:pt modelId="{22D6467D-0F2E-E346-998C-836E5705F6B9}" type="sibTrans" cxnId="{E6614080-D94C-FD42-9CF0-C3F9F743F79C}">
      <dgm:prSet/>
      <dgm:spPr/>
      <dgm:t>
        <a:bodyPr/>
        <a:lstStyle/>
        <a:p>
          <a:endParaRPr lang="fr-FR"/>
        </a:p>
      </dgm:t>
    </dgm:pt>
    <dgm:pt modelId="{7EBED6A7-60B4-2145-91C4-83CF0AE36219}">
      <dgm:prSet/>
      <dgm:spPr/>
      <dgm:t>
        <a:bodyPr/>
        <a:lstStyle/>
        <a:p>
          <a:r>
            <a:rPr lang="fr-FR"/>
            <a:t>Autre: 8.2 %</a:t>
          </a:r>
        </a:p>
      </dgm:t>
    </dgm:pt>
    <dgm:pt modelId="{BA08DD8C-B7CB-0947-BEBF-AA45E2B8AE04}" type="parTrans" cxnId="{AA7A03D9-8152-AE48-83E5-23DDD42D91C6}">
      <dgm:prSet/>
      <dgm:spPr/>
      <dgm:t>
        <a:bodyPr/>
        <a:lstStyle/>
        <a:p>
          <a:endParaRPr lang="fr-FR"/>
        </a:p>
      </dgm:t>
    </dgm:pt>
    <dgm:pt modelId="{045307DD-A676-3F46-83D2-FB7F01DF3DE3}" type="sibTrans" cxnId="{AA7A03D9-8152-AE48-83E5-23DDD42D91C6}">
      <dgm:prSet/>
      <dgm:spPr/>
      <dgm:t>
        <a:bodyPr/>
        <a:lstStyle/>
        <a:p>
          <a:endParaRPr lang="fr-FR"/>
        </a:p>
      </dgm:t>
    </dgm:pt>
    <dgm:pt modelId="{2DAF0A81-DF16-3F41-9E23-DAE97B6BC203}">
      <dgm:prSet/>
      <dgm:spPr/>
      <dgm:t>
        <a:bodyPr/>
        <a:lstStyle/>
        <a:p>
          <a:r>
            <a:rPr lang="fr-FR"/>
            <a:t>Candidature spontanée: 6.8 %</a:t>
          </a:r>
        </a:p>
      </dgm:t>
    </dgm:pt>
    <dgm:pt modelId="{AEB8E19A-3CE8-F34D-9503-3EDDB73C5D1F}" type="parTrans" cxnId="{479930FC-68AD-A644-A709-4E1CDBB85C88}">
      <dgm:prSet/>
      <dgm:spPr/>
      <dgm:t>
        <a:bodyPr/>
        <a:lstStyle/>
        <a:p>
          <a:endParaRPr lang="fr-FR"/>
        </a:p>
      </dgm:t>
    </dgm:pt>
    <dgm:pt modelId="{0510ED80-09BC-1047-A604-037F398C8B30}" type="sibTrans" cxnId="{479930FC-68AD-A644-A709-4E1CDBB85C88}">
      <dgm:prSet/>
      <dgm:spPr/>
      <dgm:t>
        <a:bodyPr/>
        <a:lstStyle/>
        <a:p>
          <a:endParaRPr lang="fr-FR"/>
        </a:p>
      </dgm:t>
    </dgm:pt>
    <dgm:pt modelId="{E4EE7161-148A-7042-87E7-6D7F400DDE06}">
      <dgm:prSet/>
      <dgm:spPr/>
      <dgm:t>
        <a:bodyPr/>
        <a:lstStyle/>
        <a:p>
          <a:r>
            <a:rPr lang="fr-FR"/>
            <a:t>Site spécialisé (Pôle emploi, forum, site dédié...): 2.7 %</a:t>
          </a:r>
        </a:p>
      </dgm:t>
    </dgm:pt>
    <dgm:pt modelId="{68DB5FE1-99E4-DA4B-95B5-9B4968336FBB}" type="parTrans" cxnId="{0646B648-111C-AA48-AEC1-5F5BA902F956}">
      <dgm:prSet/>
      <dgm:spPr/>
      <dgm:t>
        <a:bodyPr/>
        <a:lstStyle/>
        <a:p>
          <a:endParaRPr lang="fr-FR"/>
        </a:p>
      </dgm:t>
    </dgm:pt>
    <dgm:pt modelId="{07C10240-C28B-474C-9AD6-7E45747783E9}" type="sibTrans" cxnId="{0646B648-111C-AA48-AEC1-5F5BA902F956}">
      <dgm:prSet/>
      <dgm:spPr/>
      <dgm:t>
        <a:bodyPr/>
        <a:lstStyle/>
        <a:p>
          <a:endParaRPr lang="fr-FR"/>
        </a:p>
      </dgm:t>
    </dgm:pt>
    <dgm:pt modelId="{BCDE2BC5-3B75-834E-A636-660B05547504}">
      <dgm:prSet/>
      <dgm:spPr/>
      <dgm:t>
        <a:bodyPr/>
        <a:lstStyle/>
        <a:p>
          <a:r>
            <a:rPr lang="fr-FR"/>
            <a:t>Dépôt de CV sur Internet: 1.4 %</a:t>
          </a:r>
        </a:p>
      </dgm:t>
    </dgm:pt>
    <dgm:pt modelId="{D1E5659F-2FDB-FA47-9941-31D566C3DD62}" type="parTrans" cxnId="{4AB73D61-D86A-D448-85A4-DFB1C216562A}">
      <dgm:prSet/>
      <dgm:spPr/>
      <dgm:t>
        <a:bodyPr/>
        <a:lstStyle/>
        <a:p>
          <a:endParaRPr lang="fr-FR"/>
        </a:p>
      </dgm:t>
    </dgm:pt>
    <dgm:pt modelId="{E08C23B4-F90C-9D4F-9AE6-F2CAEEF34C38}" type="sibTrans" cxnId="{4AB73D61-D86A-D448-85A4-DFB1C216562A}">
      <dgm:prSet/>
      <dgm:spPr/>
      <dgm:t>
        <a:bodyPr/>
        <a:lstStyle/>
        <a:p>
          <a:endParaRPr lang="fr-FR"/>
        </a:p>
      </dgm:t>
    </dgm:pt>
    <dgm:pt modelId="{ED8D197E-8D62-5144-B319-F09F07E15683}">
      <dgm:prSet/>
      <dgm:spPr/>
      <dgm:t>
        <a:bodyPr/>
        <a:lstStyle/>
        <a:p>
          <a:r>
            <a:rPr lang="fr-FR"/>
            <a:t>Intérim: 1.4 %</a:t>
          </a:r>
        </a:p>
      </dgm:t>
    </dgm:pt>
    <dgm:pt modelId="{FC7900C1-6020-4444-A724-FAB4EFB95CB4}" type="parTrans" cxnId="{596D7368-A156-9247-A3A7-ECE9F7BF9E72}">
      <dgm:prSet/>
      <dgm:spPr/>
      <dgm:t>
        <a:bodyPr/>
        <a:lstStyle/>
        <a:p>
          <a:endParaRPr lang="fr-FR"/>
        </a:p>
      </dgm:t>
    </dgm:pt>
    <dgm:pt modelId="{F6365DF2-5928-A24C-BB64-5653A4D61D6E}" type="sibTrans" cxnId="{596D7368-A156-9247-A3A7-ECE9F7BF9E72}">
      <dgm:prSet/>
      <dgm:spPr/>
      <dgm:t>
        <a:bodyPr/>
        <a:lstStyle/>
        <a:p>
          <a:endParaRPr lang="fr-FR"/>
        </a:p>
      </dgm:t>
    </dgm:pt>
    <dgm:pt modelId="{20BE0AA8-28D8-1C48-91B4-5E47E3DACFB2}" type="pres">
      <dgm:prSet presAssocID="{3C5CB7D9-B3B2-0244-82F0-464823AB6E1C}" presName="linearFlow" presStyleCnt="0">
        <dgm:presLayoutVars>
          <dgm:dir/>
          <dgm:resizeHandles val="exact"/>
        </dgm:presLayoutVars>
      </dgm:prSet>
      <dgm:spPr/>
    </dgm:pt>
    <dgm:pt modelId="{0EE5F7FB-90EB-0545-AE47-9587FD2DC4A3}" type="pres">
      <dgm:prSet presAssocID="{513FCE3D-7B6A-8B44-A42C-694D255CD206}" presName="composite" presStyleCnt="0"/>
      <dgm:spPr/>
    </dgm:pt>
    <dgm:pt modelId="{CC3AD446-2236-A24C-8F7A-9D8A737059E4}" type="pres">
      <dgm:prSet presAssocID="{513FCE3D-7B6A-8B44-A42C-694D255CD206}" presName="imgShp" presStyleLbl="fgImgPlace1" presStyleIdx="0" presStyleCnt="8"/>
      <dgm:spPr/>
    </dgm:pt>
    <dgm:pt modelId="{3A8CFDE0-FDD7-1642-B12E-B00ACBF39398}" type="pres">
      <dgm:prSet presAssocID="{513FCE3D-7B6A-8B44-A42C-694D255CD206}" presName="txShp" presStyleLbl="node1" presStyleIdx="0" presStyleCnt="8">
        <dgm:presLayoutVars>
          <dgm:bulletEnabled val="1"/>
        </dgm:presLayoutVars>
      </dgm:prSet>
      <dgm:spPr/>
    </dgm:pt>
    <dgm:pt modelId="{96345A42-C367-7648-9466-9981EF9DC34C}" type="pres">
      <dgm:prSet presAssocID="{26268906-56FB-4441-B949-F94BD0FB155C}" presName="spacing" presStyleCnt="0"/>
      <dgm:spPr/>
    </dgm:pt>
    <dgm:pt modelId="{673CDF63-8302-F440-9F60-2136578BE73E}" type="pres">
      <dgm:prSet presAssocID="{59EB7979-53E2-894E-AF19-FEC279C1D3FF}" presName="composite" presStyleCnt="0"/>
      <dgm:spPr/>
    </dgm:pt>
    <dgm:pt modelId="{A40C2C71-23B9-2948-A5EF-F5FB8D01621E}" type="pres">
      <dgm:prSet presAssocID="{59EB7979-53E2-894E-AF19-FEC279C1D3FF}" presName="imgShp" presStyleLbl="fgImgPlace1" presStyleIdx="1" presStyleCnt="8"/>
      <dgm:spPr/>
    </dgm:pt>
    <dgm:pt modelId="{7AEE7242-6BED-4541-96E9-5CF078F96424}" type="pres">
      <dgm:prSet presAssocID="{59EB7979-53E2-894E-AF19-FEC279C1D3FF}" presName="txShp" presStyleLbl="node1" presStyleIdx="1" presStyleCnt="8">
        <dgm:presLayoutVars>
          <dgm:bulletEnabled val="1"/>
        </dgm:presLayoutVars>
      </dgm:prSet>
      <dgm:spPr/>
    </dgm:pt>
    <dgm:pt modelId="{D754E164-121D-C644-8B7A-7A70CB110643}" type="pres">
      <dgm:prSet presAssocID="{95845B68-46EC-2D44-83AA-A2628E01BF12}" presName="spacing" presStyleCnt="0"/>
      <dgm:spPr/>
    </dgm:pt>
    <dgm:pt modelId="{6ED9A9B9-BEDE-C44D-B12B-D29E77426E70}" type="pres">
      <dgm:prSet presAssocID="{06A41FA7-AC9F-804C-860A-51484D42DBA2}" presName="composite" presStyleCnt="0"/>
      <dgm:spPr/>
    </dgm:pt>
    <dgm:pt modelId="{118AB992-FCF5-FA42-9916-E85087956E84}" type="pres">
      <dgm:prSet presAssocID="{06A41FA7-AC9F-804C-860A-51484D42DBA2}" presName="imgShp" presStyleLbl="fgImgPlace1" presStyleIdx="2" presStyleCnt="8"/>
      <dgm:spPr/>
    </dgm:pt>
    <dgm:pt modelId="{5F869C8A-6AE8-0C4C-95F5-1E6C12C7AD5C}" type="pres">
      <dgm:prSet presAssocID="{06A41FA7-AC9F-804C-860A-51484D42DBA2}" presName="txShp" presStyleLbl="node1" presStyleIdx="2" presStyleCnt="8">
        <dgm:presLayoutVars>
          <dgm:bulletEnabled val="1"/>
        </dgm:presLayoutVars>
      </dgm:prSet>
      <dgm:spPr/>
    </dgm:pt>
    <dgm:pt modelId="{5C83E1CA-4F2A-E242-8690-6CFE0BE4C5F6}" type="pres">
      <dgm:prSet presAssocID="{22D6467D-0F2E-E346-998C-836E5705F6B9}" presName="spacing" presStyleCnt="0"/>
      <dgm:spPr/>
    </dgm:pt>
    <dgm:pt modelId="{3850AAB7-42F7-C547-A6BA-793A50A83463}" type="pres">
      <dgm:prSet presAssocID="{7EBED6A7-60B4-2145-91C4-83CF0AE36219}" presName="composite" presStyleCnt="0"/>
      <dgm:spPr/>
    </dgm:pt>
    <dgm:pt modelId="{7DCF9924-65D6-8947-95C4-28997A6EDACE}" type="pres">
      <dgm:prSet presAssocID="{7EBED6A7-60B4-2145-91C4-83CF0AE36219}" presName="imgShp" presStyleLbl="fgImgPlace1" presStyleIdx="3" presStyleCnt="8"/>
      <dgm:spPr/>
    </dgm:pt>
    <dgm:pt modelId="{7F87D9A3-C0D4-F14C-A39E-DE795817BA4F}" type="pres">
      <dgm:prSet presAssocID="{7EBED6A7-60B4-2145-91C4-83CF0AE36219}" presName="txShp" presStyleLbl="node1" presStyleIdx="3" presStyleCnt="8">
        <dgm:presLayoutVars>
          <dgm:bulletEnabled val="1"/>
        </dgm:presLayoutVars>
      </dgm:prSet>
      <dgm:spPr/>
    </dgm:pt>
    <dgm:pt modelId="{8CBA9F75-462E-F04D-96E6-2A414D537074}" type="pres">
      <dgm:prSet presAssocID="{045307DD-A676-3F46-83D2-FB7F01DF3DE3}" presName="spacing" presStyleCnt="0"/>
      <dgm:spPr/>
    </dgm:pt>
    <dgm:pt modelId="{E6E38038-3CD0-B245-B350-FB36A2540931}" type="pres">
      <dgm:prSet presAssocID="{2DAF0A81-DF16-3F41-9E23-DAE97B6BC203}" presName="composite" presStyleCnt="0"/>
      <dgm:spPr/>
    </dgm:pt>
    <dgm:pt modelId="{7F5C94F0-9F45-9940-AA43-A30EF14B4609}" type="pres">
      <dgm:prSet presAssocID="{2DAF0A81-DF16-3F41-9E23-DAE97B6BC203}" presName="imgShp" presStyleLbl="fgImgPlace1" presStyleIdx="4" presStyleCnt="8"/>
      <dgm:spPr/>
    </dgm:pt>
    <dgm:pt modelId="{E4946351-CB41-434B-8559-BF1A5D305131}" type="pres">
      <dgm:prSet presAssocID="{2DAF0A81-DF16-3F41-9E23-DAE97B6BC203}" presName="txShp" presStyleLbl="node1" presStyleIdx="4" presStyleCnt="8">
        <dgm:presLayoutVars>
          <dgm:bulletEnabled val="1"/>
        </dgm:presLayoutVars>
      </dgm:prSet>
      <dgm:spPr/>
    </dgm:pt>
    <dgm:pt modelId="{7AF09BE1-73A6-B54F-A9A6-E4A18384CA52}" type="pres">
      <dgm:prSet presAssocID="{0510ED80-09BC-1047-A604-037F398C8B30}" presName="spacing" presStyleCnt="0"/>
      <dgm:spPr/>
    </dgm:pt>
    <dgm:pt modelId="{A10D4A10-DCA4-FB47-9EC1-465B3E6BC284}" type="pres">
      <dgm:prSet presAssocID="{E4EE7161-148A-7042-87E7-6D7F400DDE06}" presName="composite" presStyleCnt="0"/>
      <dgm:spPr/>
    </dgm:pt>
    <dgm:pt modelId="{BD7B337A-2C1A-8F48-86BF-F05E95A40268}" type="pres">
      <dgm:prSet presAssocID="{E4EE7161-148A-7042-87E7-6D7F400DDE06}" presName="imgShp" presStyleLbl="fgImgPlace1" presStyleIdx="5" presStyleCnt="8"/>
      <dgm:spPr/>
    </dgm:pt>
    <dgm:pt modelId="{3D8F211A-CBDA-294F-8C2B-A6D977A84BA5}" type="pres">
      <dgm:prSet presAssocID="{E4EE7161-148A-7042-87E7-6D7F400DDE06}" presName="txShp" presStyleLbl="node1" presStyleIdx="5" presStyleCnt="8">
        <dgm:presLayoutVars>
          <dgm:bulletEnabled val="1"/>
        </dgm:presLayoutVars>
      </dgm:prSet>
      <dgm:spPr/>
    </dgm:pt>
    <dgm:pt modelId="{B01D3978-B16E-1D4F-A480-1740B0ADDF69}" type="pres">
      <dgm:prSet presAssocID="{07C10240-C28B-474C-9AD6-7E45747783E9}" presName="spacing" presStyleCnt="0"/>
      <dgm:spPr/>
    </dgm:pt>
    <dgm:pt modelId="{1B93614C-F962-8D4C-8A46-68BA76BC843A}" type="pres">
      <dgm:prSet presAssocID="{BCDE2BC5-3B75-834E-A636-660B05547504}" presName="composite" presStyleCnt="0"/>
      <dgm:spPr/>
    </dgm:pt>
    <dgm:pt modelId="{70FB5A87-F19F-2B40-9C19-9A5255FF3C43}" type="pres">
      <dgm:prSet presAssocID="{BCDE2BC5-3B75-834E-A636-660B05547504}" presName="imgShp" presStyleLbl="fgImgPlace1" presStyleIdx="6" presStyleCnt="8"/>
      <dgm:spPr/>
    </dgm:pt>
    <dgm:pt modelId="{7FECC230-1270-8342-AB9D-FA8A6C91018F}" type="pres">
      <dgm:prSet presAssocID="{BCDE2BC5-3B75-834E-A636-660B05547504}" presName="txShp" presStyleLbl="node1" presStyleIdx="6" presStyleCnt="8">
        <dgm:presLayoutVars>
          <dgm:bulletEnabled val="1"/>
        </dgm:presLayoutVars>
      </dgm:prSet>
      <dgm:spPr/>
    </dgm:pt>
    <dgm:pt modelId="{76C15B6A-37AD-2D49-883E-121E17B2FF86}" type="pres">
      <dgm:prSet presAssocID="{E08C23B4-F90C-9D4F-9AE6-F2CAEEF34C38}" presName="spacing" presStyleCnt="0"/>
      <dgm:spPr/>
    </dgm:pt>
    <dgm:pt modelId="{B23E374C-8553-6241-BFA4-0C692A940321}" type="pres">
      <dgm:prSet presAssocID="{ED8D197E-8D62-5144-B319-F09F07E15683}" presName="composite" presStyleCnt="0"/>
      <dgm:spPr/>
    </dgm:pt>
    <dgm:pt modelId="{800BB01B-504C-4D44-AFB3-A278886CD0AA}" type="pres">
      <dgm:prSet presAssocID="{ED8D197E-8D62-5144-B319-F09F07E15683}" presName="imgShp" presStyleLbl="fgImgPlace1" presStyleIdx="7" presStyleCnt="8"/>
      <dgm:spPr/>
    </dgm:pt>
    <dgm:pt modelId="{78B38818-634B-A841-8BE9-92008A009413}" type="pres">
      <dgm:prSet presAssocID="{ED8D197E-8D62-5144-B319-F09F07E15683}" presName="txShp" presStyleLbl="node1" presStyleIdx="7" presStyleCnt="8">
        <dgm:presLayoutVars>
          <dgm:bulletEnabled val="1"/>
        </dgm:presLayoutVars>
      </dgm:prSet>
      <dgm:spPr/>
    </dgm:pt>
  </dgm:ptLst>
  <dgm:cxnLst>
    <dgm:cxn modelId="{05FA2606-543E-A64B-923D-4EA9EEBD852B}" type="presOf" srcId="{2DAF0A81-DF16-3F41-9E23-DAE97B6BC203}" destId="{E4946351-CB41-434B-8559-BF1A5D305131}" srcOrd="0" destOrd="0" presId="urn:microsoft.com/office/officeart/2005/8/layout/vList3"/>
    <dgm:cxn modelId="{D73CA518-101B-5643-812C-D9BBC68A761C}" type="presOf" srcId="{ED8D197E-8D62-5144-B319-F09F07E15683}" destId="{78B38818-634B-A841-8BE9-92008A009413}" srcOrd="0" destOrd="0" presId="urn:microsoft.com/office/officeart/2005/8/layout/vList3"/>
    <dgm:cxn modelId="{7D45702D-FAAE-E444-B293-BEBA83B9E673}" type="presOf" srcId="{BCDE2BC5-3B75-834E-A636-660B05547504}" destId="{7FECC230-1270-8342-AB9D-FA8A6C91018F}" srcOrd="0" destOrd="0" presId="urn:microsoft.com/office/officeart/2005/8/layout/vList3"/>
    <dgm:cxn modelId="{19AE0E31-FDDD-9143-9755-ABEE8F27CD26}" type="presOf" srcId="{06A41FA7-AC9F-804C-860A-51484D42DBA2}" destId="{5F869C8A-6AE8-0C4C-95F5-1E6C12C7AD5C}" srcOrd="0" destOrd="0" presId="urn:microsoft.com/office/officeart/2005/8/layout/vList3"/>
    <dgm:cxn modelId="{0646B648-111C-AA48-AEC1-5F5BA902F956}" srcId="{3C5CB7D9-B3B2-0244-82F0-464823AB6E1C}" destId="{E4EE7161-148A-7042-87E7-6D7F400DDE06}" srcOrd="5" destOrd="0" parTransId="{68DB5FE1-99E4-DA4B-95B5-9B4968336FBB}" sibTransId="{07C10240-C28B-474C-9AD6-7E45747783E9}"/>
    <dgm:cxn modelId="{4AB73D61-D86A-D448-85A4-DFB1C216562A}" srcId="{3C5CB7D9-B3B2-0244-82F0-464823AB6E1C}" destId="{BCDE2BC5-3B75-834E-A636-660B05547504}" srcOrd="6" destOrd="0" parTransId="{D1E5659F-2FDB-FA47-9941-31D566C3DD62}" sibTransId="{E08C23B4-F90C-9D4F-9AE6-F2CAEEF34C38}"/>
    <dgm:cxn modelId="{CB17E866-16E0-4440-A9D8-A5ABB0F800E3}" type="presOf" srcId="{3C5CB7D9-B3B2-0244-82F0-464823AB6E1C}" destId="{20BE0AA8-28D8-1C48-91B4-5E47E3DACFB2}" srcOrd="0" destOrd="0" presId="urn:microsoft.com/office/officeart/2005/8/layout/vList3"/>
    <dgm:cxn modelId="{596D7368-A156-9247-A3A7-ECE9F7BF9E72}" srcId="{3C5CB7D9-B3B2-0244-82F0-464823AB6E1C}" destId="{ED8D197E-8D62-5144-B319-F09F07E15683}" srcOrd="7" destOrd="0" parTransId="{FC7900C1-6020-4444-A724-FAB4EFB95CB4}" sibTransId="{F6365DF2-5928-A24C-BB64-5653A4D61D6E}"/>
    <dgm:cxn modelId="{E14E5075-EC8D-B442-BC5B-656457635358}" srcId="{3C5CB7D9-B3B2-0244-82F0-464823AB6E1C}" destId="{59EB7979-53E2-894E-AF19-FEC279C1D3FF}" srcOrd="1" destOrd="0" parTransId="{7C178AF6-3206-B64E-9ED0-BDC016A5DDEB}" sibTransId="{95845B68-46EC-2D44-83AA-A2628E01BF12}"/>
    <dgm:cxn modelId="{C2725C75-AF7E-FE43-B770-9BDE90469CAD}" srcId="{3C5CB7D9-B3B2-0244-82F0-464823AB6E1C}" destId="{513FCE3D-7B6A-8B44-A42C-694D255CD206}" srcOrd="0" destOrd="0" parTransId="{47C65EE5-46B0-8B4C-9D97-BC2A25A6CCD8}" sibTransId="{26268906-56FB-4441-B949-F94BD0FB155C}"/>
    <dgm:cxn modelId="{E6614080-D94C-FD42-9CF0-C3F9F743F79C}" srcId="{3C5CB7D9-B3B2-0244-82F0-464823AB6E1C}" destId="{06A41FA7-AC9F-804C-860A-51484D42DBA2}" srcOrd="2" destOrd="0" parTransId="{79D1E5D0-ADEE-1E4B-A2BF-D4D8EAA9C343}" sibTransId="{22D6467D-0F2E-E346-998C-836E5705F6B9}"/>
    <dgm:cxn modelId="{C4388F9E-3B12-C544-A0F4-BA99D5BE168D}" type="presOf" srcId="{E4EE7161-148A-7042-87E7-6D7F400DDE06}" destId="{3D8F211A-CBDA-294F-8C2B-A6D977A84BA5}" srcOrd="0" destOrd="0" presId="urn:microsoft.com/office/officeart/2005/8/layout/vList3"/>
    <dgm:cxn modelId="{7F8FB9CD-E1F8-7143-BFDF-173E3A88DE1A}" type="presOf" srcId="{59EB7979-53E2-894E-AF19-FEC279C1D3FF}" destId="{7AEE7242-6BED-4541-96E9-5CF078F96424}" srcOrd="0" destOrd="0" presId="urn:microsoft.com/office/officeart/2005/8/layout/vList3"/>
    <dgm:cxn modelId="{AA7A03D9-8152-AE48-83E5-23DDD42D91C6}" srcId="{3C5CB7D9-B3B2-0244-82F0-464823AB6E1C}" destId="{7EBED6A7-60B4-2145-91C4-83CF0AE36219}" srcOrd="3" destOrd="0" parTransId="{BA08DD8C-B7CB-0947-BEBF-AA45E2B8AE04}" sibTransId="{045307DD-A676-3F46-83D2-FB7F01DF3DE3}"/>
    <dgm:cxn modelId="{479930FC-68AD-A644-A709-4E1CDBB85C88}" srcId="{3C5CB7D9-B3B2-0244-82F0-464823AB6E1C}" destId="{2DAF0A81-DF16-3F41-9E23-DAE97B6BC203}" srcOrd="4" destOrd="0" parTransId="{AEB8E19A-3CE8-F34D-9503-3EDDB73C5D1F}" sibTransId="{0510ED80-09BC-1047-A604-037F398C8B30}"/>
    <dgm:cxn modelId="{0DFB5BFC-D7B9-7E40-B38E-7A95A12D6E24}" type="presOf" srcId="{7EBED6A7-60B4-2145-91C4-83CF0AE36219}" destId="{7F87D9A3-C0D4-F14C-A39E-DE795817BA4F}" srcOrd="0" destOrd="0" presId="urn:microsoft.com/office/officeart/2005/8/layout/vList3"/>
    <dgm:cxn modelId="{3EE49EFC-96E3-3E41-AAE4-F6AC0CB193D6}" type="presOf" srcId="{513FCE3D-7B6A-8B44-A42C-694D255CD206}" destId="{3A8CFDE0-FDD7-1642-B12E-B00ACBF39398}" srcOrd="0" destOrd="0" presId="urn:microsoft.com/office/officeart/2005/8/layout/vList3"/>
    <dgm:cxn modelId="{2720C80F-0163-7646-8FD7-0C523E2499C9}" type="presParOf" srcId="{20BE0AA8-28D8-1C48-91B4-5E47E3DACFB2}" destId="{0EE5F7FB-90EB-0545-AE47-9587FD2DC4A3}" srcOrd="0" destOrd="0" presId="urn:microsoft.com/office/officeart/2005/8/layout/vList3"/>
    <dgm:cxn modelId="{CAD12BB0-AFAB-F448-8E77-8C3D3EE8A166}" type="presParOf" srcId="{0EE5F7FB-90EB-0545-AE47-9587FD2DC4A3}" destId="{CC3AD446-2236-A24C-8F7A-9D8A737059E4}" srcOrd="0" destOrd="0" presId="urn:microsoft.com/office/officeart/2005/8/layout/vList3"/>
    <dgm:cxn modelId="{9FAF8CFF-064C-CC4D-9B49-C591250FD7DD}" type="presParOf" srcId="{0EE5F7FB-90EB-0545-AE47-9587FD2DC4A3}" destId="{3A8CFDE0-FDD7-1642-B12E-B00ACBF39398}" srcOrd="1" destOrd="0" presId="urn:microsoft.com/office/officeart/2005/8/layout/vList3"/>
    <dgm:cxn modelId="{C3AFF8F9-189C-4247-9ACF-751E742515C9}" type="presParOf" srcId="{20BE0AA8-28D8-1C48-91B4-5E47E3DACFB2}" destId="{96345A42-C367-7648-9466-9981EF9DC34C}" srcOrd="1" destOrd="0" presId="urn:microsoft.com/office/officeart/2005/8/layout/vList3"/>
    <dgm:cxn modelId="{ACEC600C-F15F-9648-BC4F-79A7740E0414}" type="presParOf" srcId="{20BE0AA8-28D8-1C48-91B4-5E47E3DACFB2}" destId="{673CDF63-8302-F440-9F60-2136578BE73E}" srcOrd="2" destOrd="0" presId="urn:microsoft.com/office/officeart/2005/8/layout/vList3"/>
    <dgm:cxn modelId="{9FC5E436-8562-B94D-893F-5808B8FF1BE5}" type="presParOf" srcId="{673CDF63-8302-F440-9F60-2136578BE73E}" destId="{A40C2C71-23B9-2948-A5EF-F5FB8D01621E}" srcOrd="0" destOrd="0" presId="urn:microsoft.com/office/officeart/2005/8/layout/vList3"/>
    <dgm:cxn modelId="{E654EF93-91DC-0343-99C0-0A29BD4B0ABC}" type="presParOf" srcId="{673CDF63-8302-F440-9F60-2136578BE73E}" destId="{7AEE7242-6BED-4541-96E9-5CF078F96424}" srcOrd="1" destOrd="0" presId="urn:microsoft.com/office/officeart/2005/8/layout/vList3"/>
    <dgm:cxn modelId="{FA3AD9C5-2AFB-934D-8E1E-F2D3E4735341}" type="presParOf" srcId="{20BE0AA8-28D8-1C48-91B4-5E47E3DACFB2}" destId="{D754E164-121D-C644-8B7A-7A70CB110643}" srcOrd="3" destOrd="0" presId="urn:microsoft.com/office/officeart/2005/8/layout/vList3"/>
    <dgm:cxn modelId="{A29B995D-A122-D748-8A57-4B6F3DCC6C7C}" type="presParOf" srcId="{20BE0AA8-28D8-1C48-91B4-5E47E3DACFB2}" destId="{6ED9A9B9-BEDE-C44D-B12B-D29E77426E70}" srcOrd="4" destOrd="0" presId="urn:microsoft.com/office/officeart/2005/8/layout/vList3"/>
    <dgm:cxn modelId="{ECA0D806-8BD5-6740-A49D-BAFD11677639}" type="presParOf" srcId="{6ED9A9B9-BEDE-C44D-B12B-D29E77426E70}" destId="{118AB992-FCF5-FA42-9916-E85087956E84}" srcOrd="0" destOrd="0" presId="urn:microsoft.com/office/officeart/2005/8/layout/vList3"/>
    <dgm:cxn modelId="{3B57640C-CC63-A943-9D6C-E55123B49AAD}" type="presParOf" srcId="{6ED9A9B9-BEDE-C44D-B12B-D29E77426E70}" destId="{5F869C8A-6AE8-0C4C-95F5-1E6C12C7AD5C}" srcOrd="1" destOrd="0" presId="urn:microsoft.com/office/officeart/2005/8/layout/vList3"/>
    <dgm:cxn modelId="{1241B158-A733-7448-90F0-6897C85363A1}" type="presParOf" srcId="{20BE0AA8-28D8-1C48-91B4-5E47E3DACFB2}" destId="{5C83E1CA-4F2A-E242-8690-6CFE0BE4C5F6}" srcOrd="5" destOrd="0" presId="urn:microsoft.com/office/officeart/2005/8/layout/vList3"/>
    <dgm:cxn modelId="{B1F2670E-A498-3149-94D8-3B56307C7A96}" type="presParOf" srcId="{20BE0AA8-28D8-1C48-91B4-5E47E3DACFB2}" destId="{3850AAB7-42F7-C547-A6BA-793A50A83463}" srcOrd="6" destOrd="0" presId="urn:microsoft.com/office/officeart/2005/8/layout/vList3"/>
    <dgm:cxn modelId="{42198AE1-56F6-2D43-BA49-8E71EC0C7846}" type="presParOf" srcId="{3850AAB7-42F7-C547-A6BA-793A50A83463}" destId="{7DCF9924-65D6-8947-95C4-28997A6EDACE}" srcOrd="0" destOrd="0" presId="urn:microsoft.com/office/officeart/2005/8/layout/vList3"/>
    <dgm:cxn modelId="{E934C15A-ABBD-8547-8106-ECE0C5C1CDE2}" type="presParOf" srcId="{3850AAB7-42F7-C547-A6BA-793A50A83463}" destId="{7F87D9A3-C0D4-F14C-A39E-DE795817BA4F}" srcOrd="1" destOrd="0" presId="urn:microsoft.com/office/officeart/2005/8/layout/vList3"/>
    <dgm:cxn modelId="{A95E685D-A112-2847-90BF-2236692FE5AF}" type="presParOf" srcId="{20BE0AA8-28D8-1C48-91B4-5E47E3DACFB2}" destId="{8CBA9F75-462E-F04D-96E6-2A414D537074}" srcOrd="7" destOrd="0" presId="urn:microsoft.com/office/officeart/2005/8/layout/vList3"/>
    <dgm:cxn modelId="{800B5E92-6549-D540-A20B-9CF9E840F45E}" type="presParOf" srcId="{20BE0AA8-28D8-1C48-91B4-5E47E3DACFB2}" destId="{E6E38038-3CD0-B245-B350-FB36A2540931}" srcOrd="8" destOrd="0" presId="urn:microsoft.com/office/officeart/2005/8/layout/vList3"/>
    <dgm:cxn modelId="{47CDED13-BB46-0642-B646-D1B31A1CBE56}" type="presParOf" srcId="{E6E38038-3CD0-B245-B350-FB36A2540931}" destId="{7F5C94F0-9F45-9940-AA43-A30EF14B4609}" srcOrd="0" destOrd="0" presId="urn:microsoft.com/office/officeart/2005/8/layout/vList3"/>
    <dgm:cxn modelId="{F2746CD3-4966-E843-825A-5868B27C7C7B}" type="presParOf" srcId="{E6E38038-3CD0-B245-B350-FB36A2540931}" destId="{E4946351-CB41-434B-8559-BF1A5D305131}" srcOrd="1" destOrd="0" presId="urn:microsoft.com/office/officeart/2005/8/layout/vList3"/>
    <dgm:cxn modelId="{7B1C5136-1FFA-8243-B3E9-3C8E4502B94A}" type="presParOf" srcId="{20BE0AA8-28D8-1C48-91B4-5E47E3DACFB2}" destId="{7AF09BE1-73A6-B54F-A9A6-E4A18384CA52}" srcOrd="9" destOrd="0" presId="urn:microsoft.com/office/officeart/2005/8/layout/vList3"/>
    <dgm:cxn modelId="{6807D591-F4E4-DB47-838A-CF5A6E05F9AE}" type="presParOf" srcId="{20BE0AA8-28D8-1C48-91B4-5E47E3DACFB2}" destId="{A10D4A10-DCA4-FB47-9EC1-465B3E6BC284}" srcOrd="10" destOrd="0" presId="urn:microsoft.com/office/officeart/2005/8/layout/vList3"/>
    <dgm:cxn modelId="{AF4EB7A3-683C-5F4C-AEAD-AAEA755EDABE}" type="presParOf" srcId="{A10D4A10-DCA4-FB47-9EC1-465B3E6BC284}" destId="{BD7B337A-2C1A-8F48-86BF-F05E95A40268}" srcOrd="0" destOrd="0" presId="urn:microsoft.com/office/officeart/2005/8/layout/vList3"/>
    <dgm:cxn modelId="{6E334FE9-3FBF-FF4C-9364-8C798DEFA644}" type="presParOf" srcId="{A10D4A10-DCA4-FB47-9EC1-465B3E6BC284}" destId="{3D8F211A-CBDA-294F-8C2B-A6D977A84BA5}" srcOrd="1" destOrd="0" presId="urn:microsoft.com/office/officeart/2005/8/layout/vList3"/>
    <dgm:cxn modelId="{72E6A833-8FCC-8E44-9674-5CBAC39138F2}" type="presParOf" srcId="{20BE0AA8-28D8-1C48-91B4-5E47E3DACFB2}" destId="{B01D3978-B16E-1D4F-A480-1740B0ADDF69}" srcOrd="11" destOrd="0" presId="urn:microsoft.com/office/officeart/2005/8/layout/vList3"/>
    <dgm:cxn modelId="{7064D66D-1DF3-D444-B554-68429C0F2E3A}" type="presParOf" srcId="{20BE0AA8-28D8-1C48-91B4-5E47E3DACFB2}" destId="{1B93614C-F962-8D4C-8A46-68BA76BC843A}" srcOrd="12" destOrd="0" presId="urn:microsoft.com/office/officeart/2005/8/layout/vList3"/>
    <dgm:cxn modelId="{184CB491-6D09-9D49-9AC3-7E1F9198E0AD}" type="presParOf" srcId="{1B93614C-F962-8D4C-8A46-68BA76BC843A}" destId="{70FB5A87-F19F-2B40-9C19-9A5255FF3C43}" srcOrd="0" destOrd="0" presId="urn:microsoft.com/office/officeart/2005/8/layout/vList3"/>
    <dgm:cxn modelId="{94E5D097-0FF0-F240-816A-AA7B1459A7BF}" type="presParOf" srcId="{1B93614C-F962-8D4C-8A46-68BA76BC843A}" destId="{7FECC230-1270-8342-AB9D-FA8A6C91018F}" srcOrd="1" destOrd="0" presId="urn:microsoft.com/office/officeart/2005/8/layout/vList3"/>
    <dgm:cxn modelId="{6DFC3FE4-3524-E542-8F0A-8460932363C0}" type="presParOf" srcId="{20BE0AA8-28D8-1C48-91B4-5E47E3DACFB2}" destId="{76C15B6A-37AD-2D49-883E-121E17B2FF86}" srcOrd="13" destOrd="0" presId="urn:microsoft.com/office/officeart/2005/8/layout/vList3"/>
    <dgm:cxn modelId="{025576DD-8163-344B-A250-D60126E1575C}" type="presParOf" srcId="{20BE0AA8-28D8-1C48-91B4-5E47E3DACFB2}" destId="{B23E374C-8553-6241-BFA4-0C692A940321}" srcOrd="14" destOrd="0" presId="urn:microsoft.com/office/officeart/2005/8/layout/vList3"/>
    <dgm:cxn modelId="{BC8A5695-362B-5B46-895C-B59CD1F0FAB0}" type="presParOf" srcId="{B23E374C-8553-6241-BFA4-0C692A940321}" destId="{800BB01B-504C-4D44-AFB3-A278886CD0AA}" srcOrd="0" destOrd="0" presId="urn:microsoft.com/office/officeart/2005/8/layout/vList3"/>
    <dgm:cxn modelId="{B8886D68-3C14-294F-BC63-D7FC3A9DF64E}" type="presParOf" srcId="{B23E374C-8553-6241-BFA4-0C692A940321}" destId="{78B38818-634B-A841-8BE9-92008A0094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E47F3-76B0-D446-9491-D059643790B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F62894-7312-0044-97FA-8AA75FDCE752}">
      <dgm:prSet/>
      <dgm:spPr/>
      <dgm:t>
        <a:bodyPr/>
        <a:lstStyle/>
        <a:p>
          <a:r>
            <a:rPr lang="fr-FR" dirty="0"/>
            <a:t>Stage de </a:t>
          </a:r>
          <a:r>
            <a:rPr lang="fr-FR" b="1" dirty="0"/>
            <a:t>300 h minimum </a:t>
          </a:r>
          <a:r>
            <a:rPr lang="fr-FR" dirty="0"/>
            <a:t>encadré par </a:t>
          </a:r>
          <a:r>
            <a:rPr lang="fr-FR" b="1" dirty="0"/>
            <a:t>un psychologue </a:t>
          </a:r>
          <a:r>
            <a:rPr lang="fr-FR" dirty="0"/>
            <a:t>(idéalement) clinicien référé à la théorie psychanalytique. </a:t>
          </a:r>
        </a:p>
      </dgm:t>
    </dgm:pt>
    <dgm:pt modelId="{04A916B2-6003-6C4C-BF44-055F056B9597}" type="parTrans" cxnId="{56BD4C9A-557B-8845-ADCA-963862366FA0}">
      <dgm:prSet/>
      <dgm:spPr/>
      <dgm:t>
        <a:bodyPr/>
        <a:lstStyle/>
        <a:p>
          <a:endParaRPr lang="fr-FR"/>
        </a:p>
      </dgm:t>
    </dgm:pt>
    <dgm:pt modelId="{27879BDF-EC24-264A-BCE7-26DC40464DB3}" type="sibTrans" cxnId="{56BD4C9A-557B-8845-ADCA-963862366FA0}">
      <dgm:prSet/>
      <dgm:spPr/>
      <dgm:t>
        <a:bodyPr/>
        <a:lstStyle/>
        <a:p>
          <a:endParaRPr lang="fr-FR"/>
        </a:p>
      </dgm:t>
    </dgm:pt>
    <dgm:pt modelId="{A9610095-7AA4-9446-BF61-E495D2AB07B1}">
      <dgm:prSet/>
      <dgm:spPr/>
      <dgm:t>
        <a:bodyPr/>
        <a:lstStyle/>
        <a:p>
          <a:r>
            <a:rPr lang="fr-FR" dirty="0"/>
            <a:t>Un </a:t>
          </a:r>
          <a:r>
            <a:rPr lang="fr-FR" b="1" dirty="0"/>
            <a:t>mémoire de recherche à élaborer sur deux ans </a:t>
          </a:r>
          <a:r>
            <a:rPr lang="fr-FR" dirty="0"/>
            <a:t>(mémoire intermédiaire à rendre en fin de M1) </a:t>
          </a:r>
        </a:p>
      </dgm:t>
    </dgm:pt>
    <dgm:pt modelId="{23D4829D-BDC9-B344-8580-60A6883C2D2E}" type="parTrans" cxnId="{B4B055BF-263C-644C-AF87-94D414A90931}">
      <dgm:prSet/>
      <dgm:spPr/>
      <dgm:t>
        <a:bodyPr/>
        <a:lstStyle/>
        <a:p>
          <a:endParaRPr lang="fr-FR"/>
        </a:p>
      </dgm:t>
    </dgm:pt>
    <dgm:pt modelId="{19B75A6C-A037-B64B-8A40-BC92DCC5D814}" type="sibTrans" cxnId="{B4B055BF-263C-644C-AF87-94D414A90931}">
      <dgm:prSet/>
      <dgm:spPr/>
      <dgm:t>
        <a:bodyPr/>
        <a:lstStyle/>
        <a:p>
          <a:endParaRPr lang="fr-FR"/>
        </a:p>
      </dgm:t>
    </dgm:pt>
    <dgm:pt modelId="{0BEF23C0-E199-8546-9875-077328F3E1ED}">
      <dgm:prSet/>
      <dgm:spPr/>
      <dgm:t>
        <a:bodyPr/>
        <a:lstStyle/>
        <a:p>
          <a:r>
            <a:rPr lang="fr-FR" dirty="0"/>
            <a:t>Un </a:t>
          </a:r>
          <a:r>
            <a:rPr lang="fr-FR" b="1" dirty="0"/>
            <a:t>mémoire d’élaboration du positionnement clinique </a:t>
          </a:r>
          <a:r>
            <a:rPr lang="fr-FR" dirty="0"/>
            <a:t>à rendre en fin de M1</a:t>
          </a:r>
        </a:p>
      </dgm:t>
    </dgm:pt>
    <dgm:pt modelId="{EEF81196-C511-2045-83F8-F0A0F07FB8BF}" type="parTrans" cxnId="{1FD57CCB-CF43-474C-8FBA-E8EEB8466D34}">
      <dgm:prSet/>
      <dgm:spPr/>
      <dgm:t>
        <a:bodyPr/>
        <a:lstStyle/>
        <a:p>
          <a:endParaRPr lang="fr-FR"/>
        </a:p>
      </dgm:t>
    </dgm:pt>
    <dgm:pt modelId="{1477CED4-F8AE-7E4A-9AD0-D96F27090567}" type="sibTrans" cxnId="{1FD57CCB-CF43-474C-8FBA-E8EEB8466D34}">
      <dgm:prSet/>
      <dgm:spPr/>
      <dgm:t>
        <a:bodyPr/>
        <a:lstStyle/>
        <a:p>
          <a:endParaRPr lang="fr-FR"/>
        </a:p>
      </dgm:t>
    </dgm:pt>
    <dgm:pt modelId="{4D5CF877-D9A8-2E4F-A679-1A79721147E6}">
      <dgm:prSet/>
      <dgm:spPr/>
      <dgm:t>
        <a:bodyPr/>
        <a:lstStyle/>
        <a:p>
          <a:r>
            <a:rPr lang="fr-FR" dirty="0"/>
            <a:t>Des UE à valider</a:t>
          </a:r>
        </a:p>
      </dgm:t>
    </dgm:pt>
    <dgm:pt modelId="{1EF5690D-5F8E-7D46-90F7-B95B75DB754E}" type="sibTrans" cxnId="{A2D6E259-6E33-8540-B506-25A2CB7E153F}">
      <dgm:prSet/>
      <dgm:spPr/>
      <dgm:t>
        <a:bodyPr/>
        <a:lstStyle/>
        <a:p>
          <a:endParaRPr lang="fr-FR"/>
        </a:p>
      </dgm:t>
    </dgm:pt>
    <dgm:pt modelId="{1F9C02D8-BCAA-8946-A441-86CD54464FAA}" type="parTrans" cxnId="{A2D6E259-6E33-8540-B506-25A2CB7E153F}">
      <dgm:prSet/>
      <dgm:spPr/>
      <dgm:t>
        <a:bodyPr/>
        <a:lstStyle/>
        <a:p>
          <a:endParaRPr lang="fr-FR"/>
        </a:p>
      </dgm:t>
    </dgm:pt>
    <dgm:pt modelId="{6EB39807-5998-E84E-80B2-9DAA45E67DE2}" type="pres">
      <dgm:prSet presAssocID="{620E47F3-76B0-D446-9491-D059643790BF}" presName="compositeShape" presStyleCnt="0">
        <dgm:presLayoutVars>
          <dgm:dir/>
          <dgm:resizeHandles/>
        </dgm:presLayoutVars>
      </dgm:prSet>
      <dgm:spPr/>
    </dgm:pt>
    <dgm:pt modelId="{69057531-76E8-CA4D-AB47-8B5DEE797B97}" type="pres">
      <dgm:prSet presAssocID="{620E47F3-76B0-D446-9491-D059643790BF}" presName="pyramid" presStyleLbl="node1" presStyleIdx="0" presStyleCnt="1"/>
      <dgm:spPr/>
    </dgm:pt>
    <dgm:pt modelId="{559B2A25-71AA-544B-A407-E318F12F716D}" type="pres">
      <dgm:prSet presAssocID="{620E47F3-76B0-D446-9491-D059643790BF}" presName="theList" presStyleCnt="0"/>
      <dgm:spPr/>
    </dgm:pt>
    <dgm:pt modelId="{11DEE111-0FEB-9648-B67E-6E3D429C1DBC}" type="pres">
      <dgm:prSet presAssocID="{8AF62894-7312-0044-97FA-8AA75FDCE752}" presName="aNode" presStyleLbl="fgAcc1" presStyleIdx="0" presStyleCnt="4" custScaleY="174919">
        <dgm:presLayoutVars>
          <dgm:bulletEnabled val="1"/>
        </dgm:presLayoutVars>
      </dgm:prSet>
      <dgm:spPr/>
    </dgm:pt>
    <dgm:pt modelId="{D4C0C19A-FE67-F146-A1A4-9138932E7CAA}" type="pres">
      <dgm:prSet presAssocID="{8AF62894-7312-0044-97FA-8AA75FDCE752}" presName="aSpace" presStyleCnt="0"/>
      <dgm:spPr/>
    </dgm:pt>
    <dgm:pt modelId="{6F7AA270-3B38-AA46-9146-53E822EC69C3}" type="pres">
      <dgm:prSet presAssocID="{4D5CF877-D9A8-2E4F-A679-1A79721147E6}" presName="aNode" presStyleLbl="fgAcc1" presStyleIdx="1" presStyleCnt="4">
        <dgm:presLayoutVars>
          <dgm:bulletEnabled val="1"/>
        </dgm:presLayoutVars>
      </dgm:prSet>
      <dgm:spPr/>
    </dgm:pt>
    <dgm:pt modelId="{6B2A6FA0-F9DF-5147-84E6-EF56A5D0F8AF}" type="pres">
      <dgm:prSet presAssocID="{4D5CF877-D9A8-2E4F-A679-1A79721147E6}" presName="aSpace" presStyleCnt="0"/>
      <dgm:spPr/>
    </dgm:pt>
    <dgm:pt modelId="{4C520105-6AD6-CE48-8B72-5749F4927005}" type="pres">
      <dgm:prSet presAssocID="{A9610095-7AA4-9446-BF61-E495D2AB07B1}" presName="aNode" presStyleLbl="fgAcc1" presStyleIdx="2" presStyleCnt="4">
        <dgm:presLayoutVars>
          <dgm:bulletEnabled val="1"/>
        </dgm:presLayoutVars>
      </dgm:prSet>
      <dgm:spPr/>
    </dgm:pt>
    <dgm:pt modelId="{4FEF44ED-368E-0442-B791-39DEABA86817}" type="pres">
      <dgm:prSet presAssocID="{A9610095-7AA4-9446-BF61-E495D2AB07B1}" presName="aSpace" presStyleCnt="0"/>
      <dgm:spPr/>
    </dgm:pt>
    <dgm:pt modelId="{D9CB98D2-CEBA-7348-A9E1-C177467C2580}" type="pres">
      <dgm:prSet presAssocID="{0BEF23C0-E199-8546-9875-077328F3E1ED}" presName="aNode" presStyleLbl="fgAcc1" presStyleIdx="3" presStyleCnt="4">
        <dgm:presLayoutVars>
          <dgm:bulletEnabled val="1"/>
        </dgm:presLayoutVars>
      </dgm:prSet>
      <dgm:spPr/>
    </dgm:pt>
    <dgm:pt modelId="{4436A194-A233-FF4B-8B7D-B8FEFA7E93DB}" type="pres">
      <dgm:prSet presAssocID="{0BEF23C0-E199-8546-9875-077328F3E1ED}" presName="aSpace" presStyleCnt="0"/>
      <dgm:spPr/>
    </dgm:pt>
  </dgm:ptLst>
  <dgm:cxnLst>
    <dgm:cxn modelId="{96D40A34-5AC5-CC40-B2C5-E24D440F4E4F}" type="presOf" srcId="{0BEF23C0-E199-8546-9875-077328F3E1ED}" destId="{D9CB98D2-CEBA-7348-A9E1-C177467C2580}" srcOrd="0" destOrd="0" presId="urn:microsoft.com/office/officeart/2005/8/layout/pyramid2"/>
    <dgm:cxn modelId="{9DF21F55-1769-4543-A260-075207E2BDA4}" type="presOf" srcId="{620E47F3-76B0-D446-9491-D059643790BF}" destId="{6EB39807-5998-E84E-80B2-9DAA45E67DE2}" srcOrd="0" destOrd="0" presId="urn:microsoft.com/office/officeart/2005/8/layout/pyramid2"/>
    <dgm:cxn modelId="{A2D6E259-6E33-8540-B506-25A2CB7E153F}" srcId="{620E47F3-76B0-D446-9491-D059643790BF}" destId="{4D5CF877-D9A8-2E4F-A679-1A79721147E6}" srcOrd="1" destOrd="0" parTransId="{1F9C02D8-BCAA-8946-A441-86CD54464FAA}" sibTransId="{1EF5690D-5F8E-7D46-90F7-B95B75DB754E}"/>
    <dgm:cxn modelId="{F9032570-9605-7243-8065-72DF39D2E65F}" type="presOf" srcId="{8AF62894-7312-0044-97FA-8AA75FDCE752}" destId="{11DEE111-0FEB-9648-B67E-6E3D429C1DBC}" srcOrd="0" destOrd="0" presId="urn:microsoft.com/office/officeart/2005/8/layout/pyramid2"/>
    <dgm:cxn modelId="{56BD4C9A-557B-8845-ADCA-963862366FA0}" srcId="{620E47F3-76B0-D446-9491-D059643790BF}" destId="{8AF62894-7312-0044-97FA-8AA75FDCE752}" srcOrd="0" destOrd="0" parTransId="{04A916B2-6003-6C4C-BF44-055F056B9597}" sibTransId="{27879BDF-EC24-264A-BCE7-26DC40464DB3}"/>
    <dgm:cxn modelId="{8FAE29A6-5369-EE4F-B954-3340446BC370}" type="presOf" srcId="{A9610095-7AA4-9446-BF61-E495D2AB07B1}" destId="{4C520105-6AD6-CE48-8B72-5749F4927005}" srcOrd="0" destOrd="0" presId="urn:microsoft.com/office/officeart/2005/8/layout/pyramid2"/>
    <dgm:cxn modelId="{66B36BBA-2C68-AE44-AF6C-4A051629BA1C}" type="presOf" srcId="{4D5CF877-D9A8-2E4F-A679-1A79721147E6}" destId="{6F7AA270-3B38-AA46-9146-53E822EC69C3}" srcOrd="0" destOrd="0" presId="urn:microsoft.com/office/officeart/2005/8/layout/pyramid2"/>
    <dgm:cxn modelId="{B4B055BF-263C-644C-AF87-94D414A90931}" srcId="{620E47F3-76B0-D446-9491-D059643790BF}" destId="{A9610095-7AA4-9446-BF61-E495D2AB07B1}" srcOrd="2" destOrd="0" parTransId="{23D4829D-BDC9-B344-8580-60A6883C2D2E}" sibTransId="{19B75A6C-A037-B64B-8A40-BC92DCC5D814}"/>
    <dgm:cxn modelId="{1FD57CCB-CF43-474C-8FBA-E8EEB8466D34}" srcId="{620E47F3-76B0-D446-9491-D059643790BF}" destId="{0BEF23C0-E199-8546-9875-077328F3E1ED}" srcOrd="3" destOrd="0" parTransId="{EEF81196-C511-2045-83F8-F0A0F07FB8BF}" sibTransId="{1477CED4-F8AE-7E4A-9AD0-D96F27090567}"/>
    <dgm:cxn modelId="{9DC3646A-9D84-9348-9B00-1D36C352C176}" type="presParOf" srcId="{6EB39807-5998-E84E-80B2-9DAA45E67DE2}" destId="{69057531-76E8-CA4D-AB47-8B5DEE797B97}" srcOrd="0" destOrd="0" presId="urn:microsoft.com/office/officeart/2005/8/layout/pyramid2"/>
    <dgm:cxn modelId="{87D4F3F1-AC4C-E34A-83DA-2EB02D2AD4C8}" type="presParOf" srcId="{6EB39807-5998-E84E-80B2-9DAA45E67DE2}" destId="{559B2A25-71AA-544B-A407-E318F12F716D}" srcOrd="1" destOrd="0" presId="urn:microsoft.com/office/officeart/2005/8/layout/pyramid2"/>
    <dgm:cxn modelId="{FC1B7E14-9843-EF4F-B186-02296FFB69CD}" type="presParOf" srcId="{559B2A25-71AA-544B-A407-E318F12F716D}" destId="{11DEE111-0FEB-9648-B67E-6E3D429C1DBC}" srcOrd="0" destOrd="0" presId="urn:microsoft.com/office/officeart/2005/8/layout/pyramid2"/>
    <dgm:cxn modelId="{64BF8010-2EBE-5340-9697-9BAA573A1B98}" type="presParOf" srcId="{559B2A25-71AA-544B-A407-E318F12F716D}" destId="{D4C0C19A-FE67-F146-A1A4-9138932E7CAA}" srcOrd="1" destOrd="0" presId="urn:microsoft.com/office/officeart/2005/8/layout/pyramid2"/>
    <dgm:cxn modelId="{9C4C282F-57A3-F441-89C9-F4FDFB7C5BC7}" type="presParOf" srcId="{559B2A25-71AA-544B-A407-E318F12F716D}" destId="{6F7AA270-3B38-AA46-9146-53E822EC69C3}" srcOrd="2" destOrd="0" presId="urn:microsoft.com/office/officeart/2005/8/layout/pyramid2"/>
    <dgm:cxn modelId="{A7936C55-A6F8-554B-B80F-6FAD75500098}" type="presParOf" srcId="{559B2A25-71AA-544B-A407-E318F12F716D}" destId="{6B2A6FA0-F9DF-5147-84E6-EF56A5D0F8AF}" srcOrd="3" destOrd="0" presId="urn:microsoft.com/office/officeart/2005/8/layout/pyramid2"/>
    <dgm:cxn modelId="{5DE41838-466A-EE4A-8E4B-AA4E143860A0}" type="presParOf" srcId="{559B2A25-71AA-544B-A407-E318F12F716D}" destId="{4C520105-6AD6-CE48-8B72-5749F4927005}" srcOrd="4" destOrd="0" presId="urn:microsoft.com/office/officeart/2005/8/layout/pyramid2"/>
    <dgm:cxn modelId="{DFD02348-B449-274A-94FA-86B48DE813D2}" type="presParOf" srcId="{559B2A25-71AA-544B-A407-E318F12F716D}" destId="{4FEF44ED-368E-0442-B791-39DEABA86817}" srcOrd="5" destOrd="0" presId="urn:microsoft.com/office/officeart/2005/8/layout/pyramid2"/>
    <dgm:cxn modelId="{FBEEC20A-B2B7-2F46-9FF7-58EDD559C514}" type="presParOf" srcId="{559B2A25-71AA-544B-A407-E318F12F716D}" destId="{D9CB98D2-CEBA-7348-A9E1-C177467C2580}" srcOrd="6" destOrd="0" presId="urn:microsoft.com/office/officeart/2005/8/layout/pyramid2"/>
    <dgm:cxn modelId="{10BF3CFF-2CD3-C544-BE25-BE3945AC69B2}" type="presParOf" srcId="{559B2A25-71AA-544B-A407-E318F12F716D}" destId="{4436A194-A233-FF4B-8B7D-B8FEFA7E93D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1171EC-FD4C-D247-A0A1-F42CFC5A92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CC3EF4-943D-CA43-BD15-9B6CC25EF635}">
      <dgm:prSet custT="1"/>
      <dgm:spPr/>
      <dgm:t>
        <a:bodyPr/>
        <a:lstStyle/>
        <a:p>
          <a:pPr algn="ctr"/>
          <a:r>
            <a:rPr lang="fr-FR" sz="5400" dirty="0"/>
            <a:t>Le master permet d’acquérir le titre de psychologue et celui de psychothérapeute*</a:t>
          </a:r>
        </a:p>
        <a:p>
          <a:pPr algn="l"/>
          <a:r>
            <a:rPr lang="fr-FR" sz="1600" dirty="0"/>
            <a:t>* Sous condition</a:t>
          </a:r>
        </a:p>
      </dgm:t>
    </dgm:pt>
    <dgm:pt modelId="{63437A23-1907-404D-ACFE-3C66EE7E35FA}" type="parTrans" cxnId="{7C6815AF-2174-B149-A62F-E76E3CFEE7A8}">
      <dgm:prSet/>
      <dgm:spPr/>
      <dgm:t>
        <a:bodyPr/>
        <a:lstStyle/>
        <a:p>
          <a:endParaRPr lang="fr-FR"/>
        </a:p>
      </dgm:t>
    </dgm:pt>
    <dgm:pt modelId="{C5939C23-A67C-294E-9329-D2718702F0A5}" type="sibTrans" cxnId="{7C6815AF-2174-B149-A62F-E76E3CFEE7A8}">
      <dgm:prSet/>
      <dgm:spPr/>
      <dgm:t>
        <a:bodyPr/>
        <a:lstStyle/>
        <a:p>
          <a:endParaRPr lang="fr-FR"/>
        </a:p>
      </dgm:t>
    </dgm:pt>
    <dgm:pt modelId="{7A5B4A46-1B93-8A49-A53F-91D136FEEAB8}" type="pres">
      <dgm:prSet presAssocID="{F11171EC-FD4C-D247-A0A1-F42CFC5A92BB}" presName="linear" presStyleCnt="0">
        <dgm:presLayoutVars>
          <dgm:animLvl val="lvl"/>
          <dgm:resizeHandles val="exact"/>
        </dgm:presLayoutVars>
      </dgm:prSet>
      <dgm:spPr/>
    </dgm:pt>
    <dgm:pt modelId="{97B606DE-7DAA-7046-A492-9E762C56BC93}" type="pres">
      <dgm:prSet presAssocID="{2DCC3EF4-943D-CA43-BD15-9B6CC25EF635}" presName="parentText" presStyleLbl="node1" presStyleIdx="0" presStyleCnt="1" custScaleY="126596">
        <dgm:presLayoutVars>
          <dgm:chMax val="0"/>
          <dgm:bulletEnabled val="1"/>
        </dgm:presLayoutVars>
      </dgm:prSet>
      <dgm:spPr/>
    </dgm:pt>
  </dgm:ptLst>
  <dgm:cxnLst>
    <dgm:cxn modelId="{559A903C-E895-9440-9844-243183884390}" type="presOf" srcId="{2DCC3EF4-943D-CA43-BD15-9B6CC25EF635}" destId="{97B606DE-7DAA-7046-A492-9E762C56BC93}" srcOrd="0" destOrd="0" presId="urn:microsoft.com/office/officeart/2005/8/layout/vList2"/>
    <dgm:cxn modelId="{7C6815AF-2174-B149-A62F-E76E3CFEE7A8}" srcId="{F11171EC-FD4C-D247-A0A1-F42CFC5A92BB}" destId="{2DCC3EF4-943D-CA43-BD15-9B6CC25EF635}" srcOrd="0" destOrd="0" parTransId="{63437A23-1907-404D-ACFE-3C66EE7E35FA}" sibTransId="{C5939C23-A67C-294E-9329-D2718702F0A5}"/>
    <dgm:cxn modelId="{2E0096DF-C1C2-A841-BDE4-9E7BC91528DE}" type="presOf" srcId="{F11171EC-FD4C-D247-A0A1-F42CFC5A92BB}" destId="{7A5B4A46-1B93-8A49-A53F-91D136FEEAB8}" srcOrd="0" destOrd="0" presId="urn:microsoft.com/office/officeart/2005/8/layout/vList2"/>
    <dgm:cxn modelId="{B6B1DA8A-1CFD-C94B-B668-B41B47713B21}" type="presParOf" srcId="{7A5B4A46-1B93-8A49-A53F-91D136FEEAB8}" destId="{97B606DE-7DAA-7046-A492-9E762C56BC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1E13EE-A4D0-7942-8BF3-B6F18C1297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8B110E9-A4CC-F044-8AC2-A935C2045365}">
      <dgm:prSet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r-FR" dirty="0"/>
            <a:t>Le Master Psychologie 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FR" dirty="0"/>
            <a:t> « Psychopathologie et Psychologie Clinique » vise à former des psychologues </a:t>
          </a:r>
          <a:r>
            <a:rPr lang="fr-FR" dirty="0" err="1"/>
            <a:t>praticien.nes</a:t>
          </a:r>
          <a:r>
            <a:rPr lang="fr-FR" dirty="0"/>
            <a:t>, orienté.es sur l’élaboration et la mise en œuvre de dispositifs de prévention, d’accompagnement et de soins psychiques dans des secteurs d’activités diversifiés (publics et privés). </a:t>
          </a:r>
        </a:p>
      </dgm:t>
    </dgm:pt>
    <dgm:pt modelId="{FA8DB765-A1EC-C044-A815-234A6694302B}" type="parTrans" cxnId="{919B7E8B-BD20-2244-A775-201BB4815CD0}">
      <dgm:prSet/>
      <dgm:spPr/>
      <dgm:t>
        <a:bodyPr/>
        <a:lstStyle/>
        <a:p>
          <a:endParaRPr lang="fr-FR"/>
        </a:p>
      </dgm:t>
    </dgm:pt>
    <dgm:pt modelId="{C6441D7A-825B-2740-8B3B-73CE497493B2}" type="sibTrans" cxnId="{919B7E8B-BD20-2244-A775-201BB4815CD0}">
      <dgm:prSet/>
      <dgm:spPr/>
      <dgm:t>
        <a:bodyPr/>
        <a:lstStyle/>
        <a:p>
          <a:endParaRPr lang="fr-FR"/>
        </a:p>
      </dgm:t>
    </dgm:pt>
    <dgm:pt modelId="{B5A914E0-D03E-9C4F-B6D4-09C6BFBE9059}" type="pres">
      <dgm:prSet presAssocID="{B21E13EE-A4D0-7942-8BF3-B6F18C1297D8}" presName="linear" presStyleCnt="0">
        <dgm:presLayoutVars>
          <dgm:animLvl val="lvl"/>
          <dgm:resizeHandles val="exact"/>
        </dgm:presLayoutVars>
      </dgm:prSet>
      <dgm:spPr/>
    </dgm:pt>
    <dgm:pt modelId="{261C8C9C-EF86-374E-A5FC-5FEE1C486C08}" type="pres">
      <dgm:prSet presAssocID="{28B110E9-A4CC-F044-8AC2-A935C204536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5BF063D-807F-9848-AE44-BDD7C9CAB9F8}" type="presOf" srcId="{B21E13EE-A4D0-7942-8BF3-B6F18C1297D8}" destId="{B5A914E0-D03E-9C4F-B6D4-09C6BFBE9059}" srcOrd="0" destOrd="0" presId="urn:microsoft.com/office/officeart/2005/8/layout/vList2"/>
    <dgm:cxn modelId="{919B7E8B-BD20-2244-A775-201BB4815CD0}" srcId="{B21E13EE-A4D0-7942-8BF3-B6F18C1297D8}" destId="{28B110E9-A4CC-F044-8AC2-A935C2045365}" srcOrd="0" destOrd="0" parTransId="{FA8DB765-A1EC-C044-A815-234A6694302B}" sibTransId="{C6441D7A-825B-2740-8B3B-73CE497493B2}"/>
    <dgm:cxn modelId="{9675DEB4-8450-CF41-BEE2-AD2D399C8A11}" type="presOf" srcId="{28B110E9-A4CC-F044-8AC2-A935C2045365}" destId="{261C8C9C-EF86-374E-A5FC-5FEE1C486C08}" srcOrd="0" destOrd="0" presId="urn:microsoft.com/office/officeart/2005/8/layout/vList2"/>
    <dgm:cxn modelId="{FF481F6C-7FC7-5D45-A262-239442CE442C}" type="presParOf" srcId="{B5A914E0-D03E-9C4F-B6D4-09C6BFBE9059}" destId="{261C8C9C-EF86-374E-A5FC-5FEE1C486C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0F340-5538-7644-BB2D-F063C28DFBEE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8A66583-84DB-8E4E-9621-D2724C44C23B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Psychiatrie, pédopsychiatrie, </a:t>
          </a:r>
          <a:r>
            <a:rPr lang="fr-FR" dirty="0" err="1"/>
            <a:t>géronto</a:t>
          </a:r>
          <a:r>
            <a:rPr lang="fr-FR" dirty="0"/>
            <a:t>-psychiatrie. </a:t>
          </a:r>
        </a:p>
        <a:p>
          <a:pPr>
            <a:buFontTx/>
            <a:buChar char="-"/>
          </a:pPr>
          <a:endParaRPr lang="fr-FR" dirty="0"/>
        </a:p>
      </dgm:t>
    </dgm:pt>
    <dgm:pt modelId="{1C518D95-B3C9-474E-B45F-1A7BB1119A82}" type="parTrans" cxnId="{20F26916-2FD3-6D4E-A99F-6D6AD37D7BB9}">
      <dgm:prSet/>
      <dgm:spPr/>
      <dgm:t>
        <a:bodyPr/>
        <a:lstStyle/>
        <a:p>
          <a:endParaRPr lang="fr-FR"/>
        </a:p>
      </dgm:t>
    </dgm:pt>
    <dgm:pt modelId="{E267A849-EF9B-6846-B74D-9D55023BBE9E}" type="sibTrans" cxnId="{20F26916-2FD3-6D4E-A99F-6D6AD37D7BB9}">
      <dgm:prSet/>
      <dgm:spPr/>
      <dgm:t>
        <a:bodyPr/>
        <a:lstStyle/>
        <a:p>
          <a:endParaRPr lang="fr-FR"/>
        </a:p>
      </dgm:t>
    </dgm:pt>
    <dgm:pt modelId="{E2239CC7-83AB-C843-9FEB-0FDF51EB946C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Education </a:t>
          </a:r>
          <a:r>
            <a:rPr lang="fr-FR" dirty="0" err="1"/>
            <a:t>spé́cialisé́e</a:t>
          </a:r>
          <a:r>
            <a:rPr lang="fr-FR" dirty="0"/>
            <a:t> (enfant, </a:t>
          </a:r>
          <a:r>
            <a:rPr lang="fr-FR" dirty="0" err="1"/>
            <a:t>adolescent.e</a:t>
          </a:r>
          <a:r>
            <a:rPr lang="fr-FR" dirty="0"/>
            <a:t>, adulte), services de prévention (de la maltraitance, de la délinquance...).</a:t>
          </a:r>
        </a:p>
      </dgm:t>
    </dgm:pt>
    <dgm:pt modelId="{CBBDC2F7-E90E-8444-A7E5-6A7EC5F3BEE1}" type="parTrans" cxnId="{B7A17A71-0C91-4C49-BDA2-C894FB64D77B}">
      <dgm:prSet/>
      <dgm:spPr/>
      <dgm:t>
        <a:bodyPr/>
        <a:lstStyle/>
        <a:p>
          <a:endParaRPr lang="fr-FR"/>
        </a:p>
      </dgm:t>
    </dgm:pt>
    <dgm:pt modelId="{914FEB98-C5B1-C547-81D8-B5422D3F0120}" type="sibTrans" cxnId="{B7A17A71-0C91-4C49-BDA2-C894FB64D77B}">
      <dgm:prSet/>
      <dgm:spPr/>
      <dgm:t>
        <a:bodyPr/>
        <a:lstStyle/>
        <a:p>
          <a:endParaRPr lang="fr-FR"/>
        </a:p>
      </dgm:t>
    </dgm:pt>
    <dgm:pt modelId="{7E4BCD9C-2446-B843-9384-2411B6342AA0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Services de soins somatiques (hôpital général, services de soins spécialises, centres de réadaptation, urgences, réanimations, centre de traitement et d’</a:t>
          </a:r>
          <a:r>
            <a:rPr lang="fr-FR" dirty="0" err="1"/>
            <a:t>é́tude</a:t>
          </a:r>
          <a:r>
            <a:rPr lang="fr-FR" dirty="0"/>
            <a:t> de la douleur). </a:t>
          </a:r>
        </a:p>
        <a:p>
          <a:pPr>
            <a:buFontTx/>
            <a:buChar char="-"/>
          </a:pPr>
          <a:endParaRPr lang="fr-FR" dirty="0"/>
        </a:p>
      </dgm:t>
    </dgm:pt>
    <dgm:pt modelId="{F1DA1593-E3CC-AF4D-A4B1-C205C091FC5F}" type="parTrans" cxnId="{35274471-F9BE-B34F-B96A-DDFD003A14EC}">
      <dgm:prSet/>
      <dgm:spPr/>
      <dgm:t>
        <a:bodyPr/>
        <a:lstStyle/>
        <a:p>
          <a:endParaRPr lang="fr-FR"/>
        </a:p>
      </dgm:t>
    </dgm:pt>
    <dgm:pt modelId="{85816C0B-DA1B-2243-AA4D-3FF15BB9558F}" type="sibTrans" cxnId="{35274471-F9BE-B34F-B96A-DDFD003A14EC}">
      <dgm:prSet/>
      <dgm:spPr/>
      <dgm:t>
        <a:bodyPr/>
        <a:lstStyle/>
        <a:p>
          <a:endParaRPr lang="fr-FR"/>
        </a:p>
      </dgm:t>
    </dgm:pt>
    <dgm:pt modelId="{9CBC969F-9C49-FA4B-9558-63920108F8DB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Institutions </a:t>
          </a:r>
          <a:r>
            <a:rPr lang="fr-FR" dirty="0" err="1"/>
            <a:t>médico-psycho-sociales</a:t>
          </a:r>
          <a:r>
            <a:rPr lang="fr-FR" dirty="0"/>
            <a:t> (CAMSP, CMPP, services de prévention, IMP, IMPro, etc.).</a:t>
          </a:r>
        </a:p>
      </dgm:t>
    </dgm:pt>
    <dgm:pt modelId="{E553F36F-537A-6547-94C8-89C9FDDD4AEB}" type="parTrans" cxnId="{C1992747-6663-6342-8829-10439FCDC506}">
      <dgm:prSet/>
      <dgm:spPr/>
      <dgm:t>
        <a:bodyPr/>
        <a:lstStyle/>
        <a:p>
          <a:endParaRPr lang="fr-FR"/>
        </a:p>
      </dgm:t>
    </dgm:pt>
    <dgm:pt modelId="{1D609FBA-ECD3-7043-AFE1-319C71C12795}" type="sibTrans" cxnId="{C1992747-6663-6342-8829-10439FCDC506}">
      <dgm:prSet/>
      <dgm:spPr/>
      <dgm:t>
        <a:bodyPr/>
        <a:lstStyle/>
        <a:p>
          <a:endParaRPr lang="fr-FR"/>
        </a:p>
      </dgm:t>
    </dgm:pt>
    <dgm:pt modelId="{2FA6A7B5-8521-084B-8E98-A345EDB7E57F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Lieux d’accueil ordinaires ou d’urgence (crèches, garderie, pouponnières, écoles, points rencontres, accueils mères- enfants, etc.). </a:t>
          </a:r>
        </a:p>
      </dgm:t>
    </dgm:pt>
    <dgm:pt modelId="{36572907-9ACC-134B-BA0E-A720EA9B39AF}" type="parTrans" cxnId="{A089B72E-A273-2D4F-93EE-7CDA58E80BF4}">
      <dgm:prSet/>
      <dgm:spPr/>
      <dgm:t>
        <a:bodyPr/>
        <a:lstStyle/>
        <a:p>
          <a:endParaRPr lang="fr-FR"/>
        </a:p>
      </dgm:t>
    </dgm:pt>
    <dgm:pt modelId="{FFD6E7BD-CC7C-8444-BDAF-0F3386A4A56F}" type="sibTrans" cxnId="{A089B72E-A273-2D4F-93EE-7CDA58E80BF4}">
      <dgm:prSet/>
      <dgm:spPr/>
      <dgm:t>
        <a:bodyPr/>
        <a:lstStyle/>
        <a:p>
          <a:endParaRPr lang="fr-FR"/>
        </a:p>
      </dgm:t>
    </dgm:pt>
    <dgm:pt modelId="{692F6218-8EBA-8048-9772-49893A5E8281}" type="pres">
      <dgm:prSet presAssocID="{2A50F340-5538-7644-BB2D-F063C28DFBEE}" presName="diagram" presStyleCnt="0">
        <dgm:presLayoutVars>
          <dgm:dir/>
          <dgm:resizeHandles val="exact"/>
        </dgm:presLayoutVars>
      </dgm:prSet>
      <dgm:spPr/>
    </dgm:pt>
    <dgm:pt modelId="{30A0054E-B772-7949-B47D-D152AE01637E}" type="pres">
      <dgm:prSet presAssocID="{68A66583-84DB-8E4E-9621-D2724C44C23B}" presName="node" presStyleLbl="node1" presStyleIdx="0" presStyleCnt="5">
        <dgm:presLayoutVars>
          <dgm:bulletEnabled val="1"/>
        </dgm:presLayoutVars>
      </dgm:prSet>
      <dgm:spPr/>
    </dgm:pt>
    <dgm:pt modelId="{2D018881-FCD8-3A4D-863A-A452EC26E7DF}" type="pres">
      <dgm:prSet presAssocID="{E267A849-EF9B-6846-B74D-9D55023BBE9E}" presName="sibTrans" presStyleCnt="0"/>
      <dgm:spPr/>
    </dgm:pt>
    <dgm:pt modelId="{98146CE1-1879-9445-8E7E-2B6D0B3F7812}" type="pres">
      <dgm:prSet presAssocID="{E2239CC7-83AB-C843-9FEB-0FDF51EB946C}" presName="node" presStyleLbl="node1" presStyleIdx="1" presStyleCnt="5">
        <dgm:presLayoutVars>
          <dgm:bulletEnabled val="1"/>
        </dgm:presLayoutVars>
      </dgm:prSet>
      <dgm:spPr/>
    </dgm:pt>
    <dgm:pt modelId="{BF9E7D28-EFF5-7049-8A6E-298929CBCAD5}" type="pres">
      <dgm:prSet presAssocID="{914FEB98-C5B1-C547-81D8-B5422D3F0120}" presName="sibTrans" presStyleCnt="0"/>
      <dgm:spPr/>
    </dgm:pt>
    <dgm:pt modelId="{60A38127-FFCD-544E-BC8F-52B8E43557B2}" type="pres">
      <dgm:prSet presAssocID="{7E4BCD9C-2446-B843-9384-2411B6342AA0}" presName="node" presStyleLbl="node1" presStyleIdx="2" presStyleCnt="5">
        <dgm:presLayoutVars>
          <dgm:bulletEnabled val="1"/>
        </dgm:presLayoutVars>
      </dgm:prSet>
      <dgm:spPr/>
    </dgm:pt>
    <dgm:pt modelId="{9C03D85F-F703-4243-B23D-F75BD249BFC9}" type="pres">
      <dgm:prSet presAssocID="{85816C0B-DA1B-2243-AA4D-3FF15BB9558F}" presName="sibTrans" presStyleCnt="0"/>
      <dgm:spPr/>
    </dgm:pt>
    <dgm:pt modelId="{E06DABE0-0BE8-AF44-97D7-76414BB66178}" type="pres">
      <dgm:prSet presAssocID="{9CBC969F-9C49-FA4B-9558-63920108F8DB}" presName="node" presStyleLbl="node1" presStyleIdx="3" presStyleCnt="5">
        <dgm:presLayoutVars>
          <dgm:bulletEnabled val="1"/>
        </dgm:presLayoutVars>
      </dgm:prSet>
      <dgm:spPr/>
    </dgm:pt>
    <dgm:pt modelId="{FF77E512-2E2A-1D45-ACF2-3BFFDC4EFE1E}" type="pres">
      <dgm:prSet presAssocID="{1D609FBA-ECD3-7043-AFE1-319C71C12795}" presName="sibTrans" presStyleCnt="0"/>
      <dgm:spPr/>
    </dgm:pt>
    <dgm:pt modelId="{0C6927A4-F1CC-CC42-A37F-58E56E353237}" type="pres">
      <dgm:prSet presAssocID="{2FA6A7B5-8521-084B-8E98-A345EDB7E57F}" presName="node" presStyleLbl="node1" presStyleIdx="4" presStyleCnt="5">
        <dgm:presLayoutVars>
          <dgm:bulletEnabled val="1"/>
        </dgm:presLayoutVars>
      </dgm:prSet>
      <dgm:spPr/>
    </dgm:pt>
  </dgm:ptLst>
  <dgm:cxnLst>
    <dgm:cxn modelId="{9DCD0316-2173-DA4B-873B-14F2533ADD96}" type="presOf" srcId="{2A50F340-5538-7644-BB2D-F063C28DFBEE}" destId="{692F6218-8EBA-8048-9772-49893A5E8281}" srcOrd="0" destOrd="0" presId="urn:microsoft.com/office/officeart/2005/8/layout/default"/>
    <dgm:cxn modelId="{20F26916-2FD3-6D4E-A99F-6D6AD37D7BB9}" srcId="{2A50F340-5538-7644-BB2D-F063C28DFBEE}" destId="{68A66583-84DB-8E4E-9621-D2724C44C23B}" srcOrd="0" destOrd="0" parTransId="{1C518D95-B3C9-474E-B45F-1A7BB1119A82}" sibTransId="{E267A849-EF9B-6846-B74D-9D55023BBE9E}"/>
    <dgm:cxn modelId="{A089B72E-A273-2D4F-93EE-7CDA58E80BF4}" srcId="{2A50F340-5538-7644-BB2D-F063C28DFBEE}" destId="{2FA6A7B5-8521-084B-8E98-A345EDB7E57F}" srcOrd="4" destOrd="0" parTransId="{36572907-9ACC-134B-BA0E-A720EA9B39AF}" sibTransId="{FFD6E7BD-CC7C-8444-BDAF-0F3386A4A56F}"/>
    <dgm:cxn modelId="{FD5D8146-CCE6-9241-AE1A-8F340CF7D411}" type="presOf" srcId="{68A66583-84DB-8E4E-9621-D2724C44C23B}" destId="{30A0054E-B772-7949-B47D-D152AE01637E}" srcOrd="0" destOrd="0" presId="urn:microsoft.com/office/officeart/2005/8/layout/default"/>
    <dgm:cxn modelId="{C1992747-6663-6342-8829-10439FCDC506}" srcId="{2A50F340-5538-7644-BB2D-F063C28DFBEE}" destId="{9CBC969F-9C49-FA4B-9558-63920108F8DB}" srcOrd="3" destOrd="0" parTransId="{E553F36F-537A-6547-94C8-89C9FDDD4AEB}" sibTransId="{1D609FBA-ECD3-7043-AFE1-319C71C12795}"/>
    <dgm:cxn modelId="{27E6FC6C-3E58-2540-8C6A-4DAE3D7E1DA2}" type="presOf" srcId="{E2239CC7-83AB-C843-9FEB-0FDF51EB946C}" destId="{98146CE1-1879-9445-8E7E-2B6D0B3F7812}" srcOrd="0" destOrd="0" presId="urn:microsoft.com/office/officeart/2005/8/layout/default"/>
    <dgm:cxn modelId="{35274471-F9BE-B34F-B96A-DDFD003A14EC}" srcId="{2A50F340-5538-7644-BB2D-F063C28DFBEE}" destId="{7E4BCD9C-2446-B843-9384-2411B6342AA0}" srcOrd="2" destOrd="0" parTransId="{F1DA1593-E3CC-AF4D-A4B1-C205C091FC5F}" sibTransId="{85816C0B-DA1B-2243-AA4D-3FF15BB9558F}"/>
    <dgm:cxn modelId="{B7A17A71-0C91-4C49-BDA2-C894FB64D77B}" srcId="{2A50F340-5538-7644-BB2D-F063C28DFBEE}" destId="{E2239CC7-83AB-C843-9FEB-0FDF51EB946C}" srcOrd="1" destOrd="0" parTransId="{CBBDC2F7-E90E-8444-A7E5-6A7EC5F3BEE1}" sibTransId="{914FEB98-C5B1-C547-81D8-B5422D3F0120}"/>
    <dgm:cxn modelId="{A09BED84-5663-7A45-8B2F-61C086C9A2A5}" type="presOf" srcId="{9CBC969F-9C49-FA4B-9558-63920108F8DB}" destId="{E06DABE0-0BE8-AF44-97D7-76414BB66178}" srcOrd="0" destOrd="0" presId="urn:microsoft.com/office/officeart/2005/8/layout/default"/>
    <dgm:cxn modelId="{5B4154AF-6945-5044-9BB3-4D9203D9C730}" type="presOf" srcId="{2FA6A7B5-8521-084B-8E98-A345EDB7E57F}" destId="{0C6927A4-F1CC-CC42-A37F-58E56E353237}" srcOrd="0" destOrd="0" presId="urn:microsoft.com/office/officeart/2005/8/layout/default"/>
    <dgm:cxn modelId="{7D2187F7-DF73-604B-8E55-0ED39EECCDCA}" type="presOf" srcId="{7E4BCD9C-2446-B843-9384-2411B6342AA0}" destId="{60A38127-FFCD-544E-BC8F-52B8E43557B2}" srcOrd="0" destOrd="0" presId="urn:microsoft.com/office/officeart/2005/8/layout/default"/>
    <dgm:cxn modelId="{D42A8562-C082-7547-B604-4B89FE39970C}" type="presParOf" srcId="{692F6218-8EBA-8048-9772-49893A5E8281}" destId="{30A0054E-B772-7949-B47D-D152AE01637E}" srcOrd="0" destOrd="0" presId="urn:microsoft.com/office/officeart/2005/8/layout/default"/>
    <dgm:cxn modelId="{7D769F3E-1BD3-8F4E-9B08-F736F88EEE76}" type="presParOf" srcId="{692F6218-8EBA-8048-9772-49893A5E8281}" destId="{2D018881-FCD8-3A4D-863A-A452EC26E7DF}" srcOrd="1" destOrd="0" presId="urn:microsoft.com/office/officeart/2005/8/layout/default"/>
    <dgm:cxn modelId="{C1E1F6E9-47D8-CD44-B187-347C60F8CA21}" type="presParOf" srcId="{692F6218-8EBA-8048-9772-49893A5E8281}" destId="{98146CE1-1879-9445-8E7E-2B6D0B3F7812}" srcOrd="2" destOrd="0" presId="urn:microsoft.com/office/officeart/2005/8/layout/default"/>
    <dgm:cxn modelId="{34C342F7-2648-F540-90CB-F4A0FA8BD8B2}" type="presParOf" srcId="{692F6218-8EBA-8048-9772-49893A5E8281}" destId="{BF9E7D28-EFF5-7049-8A6E-298929CBCAD5}" srcOrd="3" destOrd="0" presId="urn:microsoft.com/office/officeart/2005/8/layout/default"/>
    <dgm:cxn modelId="{48BDF577-439E-0C4B-8EAE-82EFAE783768}" type="presParOf" srcId="{692F6218-8EBA-8048-9772-49893A5E8281}" destId="{60A38127-FFCD-544E-BC8F-52B8E43557B2}" srcOrd="4" destOrd="0" presId="urn:microsoft.com/office/officeart/2005/8/layout/default"/>
    <dgm:cxn modelId="{716DC7A0-D098-404A-B5D0-3EDA25E4E1FC}" type="presParOf" srcId="{692F6218-8EBA-8048-9772-49893A5E8281}" destId="{9C03D85F-F703-4243-B23D-F75BD249BFC9}" srcOrd="5" destOrd="0" presId="urn:microsoft.com/office/officeart/2005/8/layout/default"/>
    <dgm:cxn modelId="{E3B82AF6-1F65-EB41-9D43-2195832DDD1A}" type="presParOf" srcId="{692F6218-8EBA-8048-9772-49893A5E8281}" destId="{E06DABE0-0BE8-AF44-97D7-76414BB66178}" srcOrd="6" destOrd="0" presId="urn:microsoft.com/office/officeart/2005/8/layout/default"/>
    <dgm:cxn modelId="{C7AC7188-8B21-0C4D-A053-248E8E8708D1}" type="presParOf" srcId="{692F6218-8EBA-8048-9772-49893A5E8281}" destId="{FF77E512-2E2A-1D45-ACF2-3BFFDC4EFE1E}" srcOrd="7" destOrd="0" presId="urn:microsoft.com/office/officeart/2005/8/layout/default"/>
    <dgm:cxn modelId="{ACA2DF7C-76E2-0646-8CF7-374843ACC0E4}" type="presParOf" srcId="{692F6218-8EBA-8048-9772-49893A5E8281}" destId="{0C6927A4-F1CC-CC42-A37F-58E56E35323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084646-6E35-B94C-A703-5BB440A852B7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CC90189-BF61-E243-ACE0-C6960D71EF71}">
      <dgm:prSet/>
      <dgm:spPr/>
      <dgm:t>
        <a:bodyPr/>
        <a:lstStyle/>
        <a:p>
          <a:r>
            <a:rPr lang="fr-FR" dirty="0"/>
            <a:t>Institutions prenant en charge les handicaps intellectuels et physiques (CAMSP spécialises, SESSAD, centres de rééducation, MAS, IME, ESAT, etc.).</a:t>
          </a:r>
        </a:p>
      </dgm:t>
    </dgm:pt>
    <dgm:pt modelId="{797CE03F-8CD7-8D48-A63F-CAFD6E4C9E68}" type="parTrans" cxnId="{913A5123-C2C7-7D45-8D23-809199181A3B}">
      <dgm:prSet/>
      <dgm:spPr/>
      <dgm:t>
        <a:bodyPr/>
        <a:lstStyle/>
        <a:p>
          <a:endParaRPr lang="fr-FR"/>
        </a:p>
      </dgm:t>
    </dgm:pt>
    <dgm:pt modelId="{0F216F4F-DC74-FB45-8A7D-6786AD793DAC}" type="sibTrans" cxnId="{913A5123-C2C7-7D45-8D23-809199181A3B}">
      <dgm:prSet/>
      <dgm:spPr/>
      <dgm:t>
        <a:bodyPr/>
        <a:lstStyle/>
        <a:p>
          <a:endParaRPr lang="fr-FR"/>
        </a:p>
      </dgm:t>
    </dgm:pt>
    <dgm:pt modelId="{16F5E11B-9F74-6E47-A604-674E382E9CE2}">
      <dgm:prSet/>
      <dgm:spPr/>
      <dgm:t>
        <a:bodyPr/>
        <a:lstStyle/>
        <a:p>
          <a:r>
            <a:rPr lang="fr-FR"/>
            <a:t>Institutions du secteur judiciaire et pénitentiaire. </a:t>
          </a:r>
        </a:p>
      </dgm:t>
    </dgm:pt>
    <dgm:pt modelId="{F47266FB-4E16-8745-A2A6-9FA02053A454}" type="parTrans" cxnId="{09A77565-607C-7747-9881-2EF833DB7583}">
      <dgm:prSet/>
      <dgm:spPr/>
      <dgm:t>
        <a:bodyPr/>
        <a:lstStyle/>
        <a:p>
          <a:endParaRPr lang="fr-FR"/>
        </a:p>
      </dgm:t>
    </dgm:pt>
    <dgm:pt modelId="{60B77B73-AFDA-4A41-B134-5CD1BC4C6155}" type="sibTrans" cxnId="{09A77565-607C-7747-9881-2EF833DB7583}">
      <dgm:prSet/>
      <dgm:spPr/>
      <dgm:t>
        <a:bodyPr/>
        <a:lstStyle/>
        <a:p>
          <a:endParaRPr lang="fr-FR"/>
        </a:p>
      </dgm:t>
    </dgm:pt>
    <dgm:pt modelId="{DEBDA820-D61A-174E-9A05-977DD3DEDB11}">
      <dgm:prSet/>
      <dgm:spPr/>
      <dgm:t>
        <a:bodyPr/>
        <a:lstStyle/>
        <a:p>
          <a:r>
            <a:rPr lang="fr-FR" dirty="0"/>
            <a:t>- Institutions pour sujets vieillissants (maisons de retraite, EHPAD, services gériatriques).</a:t>
          </a:r>
        </a:p>
      </dgm:t>
    </dgm:pt>
    <dgm:pt modelId="{5D6F0747-D1C7-354B-9328-BCC9930A2336}" type="parTrans" cxnId="{5173D9CF-ECA2-2044-B501-B8FF7489CEF1}">
      <dgm:prSet/>
      <dgm:spPr/>
      <dgm:t>
        <a:bodyPr/>
        <a:lstStyle/>
        <a:p>
          <a:endParaRPr lang="fr-FR"/>
        </a:p>
      </dgm:t>
    </dgm:pt>
    <dgm:pt modelId="{7D3E9552-77A8-0345-93E0-8A6AC9AE61B7}" type="sibTrans" cxnId="{5173D9CF-ECA2-2044-B501-B8FF7489CEF1}">
      <dgm:prSet/>
      <dgm:spPr/>
      <dgm:t>
        <a:bodyPr/>
        <a:lstStyle/>
        <a:p>
          <a:endParaRPr lang="fr-FR"/>
        </a:p>
      </dgm:t>
    </dgm:pt>
    <dgm:pt modelId="{4D20DB38-E471-C545-8208-0B2CEFF63F41}">
      <dgm:prSet/>
      <dgm:spPr/>
      <dgm:t>
        <a:bodyPr/>
        <a:lstStyle/>
        <a:p>
          <a:r>
            <a:rPr lang="fr-FR"/>
            <a:t>Services proposant des consultations ou des lieux d’écoute (aide aux victimes, aux personnes en situation de toxicomanie, d’alcoolisme, de prostitution, etc.).</a:t>
          </a:r>
        </a:p>
      </dgm:t>
    </dgm:pt>
    <dgm:pt modelId="{02CFD867-CF05-3444-AA5B-CABB2CED084D}" type="parTrans" cxnId="{07368230-A263-C543-B31B-87F1CAC8078A}">
      <dgm:prSet/>
      <dgm:spPr/>
      <dgm:t>
        <a:bodyPr/>
        <a:lstStyle/>
        <a:p>
          <a:endParaRPr lang="fr-FR"/>
        </a:p>
      </dgm:t>
    </dgm:pt>
    <dgm:pt modelId="{DC31B835-8F64-3345-83B5-BBFB703755BA}" type="sibTrans" cxnId="{07368230-A263-C543-B31B-87F1CAC8078A}">
      <dgm:prSet/>
      <dgm:spPr/>
      <dgm:t>
        <a:bodyPr/>
        <a:lstStyle/>
        <a:p>
          <a:endParaRPr lang="fr-FR"/>
        </a:p>
      </dgm:t>
    </dgm:pt>
    <dgm:pt modelId="{2AE63ED1-CA6A-F448-BE47-CB8465D66CFE}">
      <dgm:prSet/>
      <dgm:spPr/>
      <dgm:t>
        <a:bodyPr/>
        <a:lstStyle/>
        <a:p>
          <a:r>
            <a:rPr lang="fr-FR"/>
            <a:t>Centres médico-sociaux, centres d’accueil pour personnes en situation de précarité (bénéficiaires du RMI, de la CMU, SDF, etc.), missions locales...</a:t>
          </a:r>
        </a:p>
      </dgm:t>
    </dgm:pt>
    <dgm:pt modelId="{4758C6BD-2DC4-7746-9831-F65994829946}" type="parTrans" cxnId="{6543DB36-6463-A649-A568-7DA93848185F}">
      <dgm:prSet/>
      <dgm:spPr/>
      <dgm:t>
        <a:bodyPr/>
        <a:lstStyle/>
        <a:p>
          <a:endParaRPr lang="fr-FR"/>
        </a:p>
      </dgm:t>
    </dgm:pt>
    <dgm:pt modelId="{A9BDB669-6677-9942-8D22-509EBFFD3677}" type="sibTrans" cxnId="{6543DB36-6463-A649-A568-7DA93848185F}">
      <dgm:prSet/>
      <dgm:spPr/>
      <dgm:t>
        <a:bodyPr/>
        <a:lstStyle/>
        <a:p>
          <a:endParaRPr lang="fr-FR"/>
        </a:p>
      </dgm:t>
    </dgm:pt>
    <dgm:pt modelId="{A721C2F3-AA17-4C4F-8AD1-5746832CB1A5}">
      <dgm:prSet/>
      <dgm:spPr/>
      <dgm:t>
        <a:bodyPr/>
        <a:lstStyle/>
        <a:p>
          <a:r>
            <a:rPr lang="fr-FR" dirty="0"/>
            <a:t>Réseaux sociaux (autour de la périnatalité́, de la PMI, de l’errance, des banlieues, etc.).</a:t>
          </a:r>
        </a:p>
        <a:p>
          <a:r>
            <a:rPr lang="fr-FR" dirty="0"/>
            <a:t>Institutions caritatives et humanitaires. </a:t>
          </a:r>
        </a:p>
      </dgm:t>
    </dgm:pt>
    <dgm:pt modelId="{2A89A163-2CD8-C54D-BC56-370C8A82EA27}" type="parTrans" cxnId="{2FCE4180-6CE7-9548-B32A-C67E77C2687F}">
      <dgm:prSet/>
      <dgm:spPr/>
      <dgm:t>
        <a:bodyPr/>
        <a:lstStyle/>
        <a:p>
          <a:endParaRPr lang="fr-FR"/>
        </a:p>
      </dgm:t>
    </dgm:pt>
    <dgm:pt modelId="{AB524DEE-EF9C-4C4A-AE36-F303FD149638}" type="sibTrans" cxnId="{2FCE4180-6CE7-9548-B32A-C67E77C2687F}">
      <dgm:prSet/>
      <dgm:spPr/>
      <dgm:t>
        <a:bodyPr/>
        <a:lstStyle/>
        <a:p>
          <a:endParaRPr lang="fr-FR"/>
        </a:p>
      </dgm:t>
    </dgm:pt>
    <dgm:pt modelId="{BBE10673-29F5-5F4E-9E1A-85173D989F4F}" type="pres">
      <dgm:prSet presAssocID="{2D084646-6E35-B94C-A703-5BB440A852B7}" presName="diagram" presStyleCnt="0">
        <dgm:presLayoutVars>
          <dgm:dir/>
          <dgm:resizeHandles val="exact"/>
        </dgm:presLayoutVars>
      </dgm:prSet>
      <dgm:spPr/>
    </dgm:pt>
    <dgm:pt modelId="{83BD9862-59CD-BF45-B0FA-052BC195A736}" type="pres">
      <dgm:prSet presAssocID="{BCC90189-BF61-E243-ACE0-C6960D71EF71}" presName="node" presStyleLbl="node1" presStyleIdx="0" presStyleCnt="6">
        <dgm:presLayoutVars>
          <dgm:bulletEnabled val="1"/>
        </dgm:presLayoutVars>
      </dgm:prSet>
      <dgm:spPr/>
    </dgm:pt>
    <dgm:pt modelId="{11838CD7-4B87-2D45-9231-E9B115D50446}" type="pres">
      <dgm:prSet presAssocID="{0F216F4F-DC74-FB45-8A7D-6786AD793DAC}" presName="sibTrans" presStyleCnt="0"/>
      <dgm:spPr/>
    </dgm:pt>
    <dgm:pt modelId="{04A857FF-BA85-4544-A8C0-FC22AA059EBB}" type="pres">
      <dgm:prSet presAssocID="{16F5E11B-9F74-6E47-A604-674E382E9CE2}" presName="node" presStyleLbl="node1" presStyleIdx="1" presStyleCnt="6">
        <dgm:presLayoutVars>
          <dgm:bulletEnabled val="1"/>
        </dgm:presLayoutVars>
      </dgm:prSet>
      <dgm:spPr/>
    </dgm:pt>
    <dgm:pt modelId="{3758023E-671D-7749-A547-967FFB6E32F3}" type="pres">
      <dgm:prSet presAssocID="{60B77B73-AFDA-4A41-B134-5CD1BC4C6155}" presName="sibTrans" presStyleCnt="0"/>
      <dgm:spPr/>
    </dgm:pt>
    <dgm:pt modelId="{C863857E-F8C2-C448-8736-C7DB224DE0C5}" type="pres">
      <dgm:prSet presAssocID="{DEBDA820-D61A-174E-9A05-977DD3DEDB11}" presName="node" presStyleLbl="node1" presStyleIdx="2" presStyleCnt="6">
        <dgm:presLayoutVars>
          <dgm:bulletEnabled val="1"/>
        </dgm:presLayoutVars>
      </dgm:prSet>
      <dgm:spPr/>
    </dgm:pt>
    <dgm:pt modelId="{5026CFBB-C96F-9E47-B5C8-B45BAD820879}" type="pres">
      <dgm:prSet presAssocID="{7D3E9552-77A8-0345-93E0-8A6AC9AE61B7}" presName="sibTrans" presStyleCnt="0"/>
      <dgm:spPr/>
    </dgm:pt>
    <dgm:pt modelId="{7F41D947-A28A-A446-9CF1-1C85D03EA16E}" type="pres">
      <dgm:prSet presAssocID="{4D20DB38-E471-C545-8208-0B2CEFF63F41}" presName="node" presStyleLbl="node1" presStyleIdx="3" presStyleCnt="6">
        <dgm:presLayoutVars>
          <dgm:bulletEnabled val="1"/>
        </dgm:presLayoutVars>
      </dgm:prSet>
      <dgm:spPr/>
    </dgm:pt>
    <dgm:pt modelId="{A84F4F1B-5433-044C-B225-B40198FF3135}" type="pres">
      <dgm:prSet presAssocID="{DC31B835-8F64-3345-83B5-BBFB703755BA}" presName="sibTrans" presStyleCnt="0"/>
      <dgm:spPr/>
    </dgm:pt>
    <dgm:pt modelId="{D9F94C0B-8594-814C-9403-674EFB412560}" type="pres">
      <dgm:prSet presAssocID="{2AE63ED1-CA6A-F448-BE47-CB8465D66CFE}" presName="node" presStyleLbl="node1" presStyleIdx="4" presStyleCnt="6">
        <dgm:presLayoutVars>
          <dgm:bulletEnabled val="1"/>
        </dgm:presLayoutVars>
      </dgm:prSet>
      <dgm:spPr/>
    </dgm:pt>
    <dgm:pt modelId="{6845131C-4A96-4143-8FB9-36AB5E2EE4F4}" type="pres">
      <dgm:prSet presAssocID="{A9BDB669-6677-9942-8D22-509EBFFD3677}" presName="sibTrans" presStyleCnt="0"/>
      <dgm:spPr/>
    </dgm:pt>
    <dgm:pt modelId="{0A84A79A-D30B-9547-BC66-522D70F1B34F}" type="pres">
      <dgm:prSet presAssocID="{A721C2F3-AA17-4C4F-8AD1-5746832CB1A5}" presName="node" presStyleLbl="node1" presStyleIdx="5" presStyleCnt="6">
        <dgm:presLayoutVars>
          <dgm:bulletEnabled val="1"/>
        </dgm:presLayoutVars>
      </dgm:prSet>
      <dgm:spPr/>
    </dgm:pt>
  </dgm:ptLst>
  <dgm:cxnLst>
    <dgm:cxn modelId="{656FB007-7669-FD40-9CF3-F5A8B4A375C2}" type="presOf" srcId="{DEBDA820-D61A-174E-9A05-977DD3DEDB11}" destId="{C863857E-F8C2-C448-8736-C7DB224DE0C5}" srcOrd="0" destOrd="0" presId="urn:microsoft.com/office/officeart/2005/8/layout/default"/>
    <dgm:cxn modelId="{EEFDC419-20A7-E945-BA37-C98D8275005F}" type="presOf" srcId="{A721C2F3-AA17-4C4F-8AD1-5746832CB1A5}" destId="{0A84A79A-D30B-9547-BC66-522D70F1B34F}" srcOrd="0" destOrd="0" presId="urn:microsoft.com/office/officeart/2005/8/layout/default"/>
    <dgm:cxn modelId="{913A5123-C2C7-7D45-8D23-809199181A3B}" srcId="{2D084646-6E35-B94C-A703-5BB440A852B7}" destId="{BCC90189-BF61-E243-ACE0-C6960D71EF71}" srcOrd="0" destOrd="0" parTransId="{797CE03F-8CD7-8D48-A63F-CAFD6E4C9E68}" sibTransId="{0F216F4F-DC74-FB45-8A7D-6786AD793DAC}"/>
    <dgm:cxn modelId="{07368230-A263-C543-B31B-87F1CAC8078A}" srcId="{2D084646-6E35-B94C-A703-5BB440A852B7}" destId="{4D20DB38-E471-C545-8208-0B2CEFF63F41}" srcOrd="3" destOrd="0" parTransId="{02CFD867-CF05-3444-AA5B-CABB2CED084D}" sibTransId="{DC31B835-8F64-3345-83B5-BBFB703755BA}"/>
    <dgm:cxn modelId="{6543DB36-6463-A649-A568-7DA93848185F}" srcId="{2D084646-6E35-B94C-A703-5BB440A852B7}" destId="{2AE63ED1-CA6A-F448-BE47-CB8465D66CFE}" srcOrd="4" destOrd="0" parTransId="{4758C6BD-2DC4-7746-9831-F65994829946}" sibTransId="{A9BDB669-6677-9942-8D22-509EBFFD3677}"/>
    <dgm:cxn modelId="{2F00284C-AF08-A44D-96D7-10B3D7C69F26}" type="presOf" srcId="{4D20DB38-E471-C545-8208-0B2CEFF63F41}" destId="{7F41D947-A28A-A446-9CF1-1C85D03EA16E}" srcOrd="0" destOrd="0" presId="urn:microsoft.com/office/officeart/2005/8/layout/default"/>
    <dgm:cxn modelId="{09A77565-607C-7747-9881-2EF833DB7583}" srcId="{2D084646-6E35-B94C-A703-5BB440A852B7}" destId="{16F5E11B-9F74-6E47-A604-674E382E9CE2}" srcOrd="1" destOrd="0" parTransId="{F47266FB-4E16-8745-A2A6-9FA02053A454}" sibTransId="{60B77B73-AFDA-4A41-B134-5CD1BC4C6155}"/>
    <dgm:cxn modelId="{02C46A77-BC78-FA43-84F9-FFF9D7FFB57F}" type="presOf" srcId="{2AE63ED1-CA6A-F448-BE47-CB8465D66CFE}" destId="{D9F94C0B-8594-814C-9403-674EFB412560}" srcOrd="0" destOrd="0" presId="urn:microsoft.com/office/officeart/2005/8/layout/default"/>
    <dgm:cxn modelId="{4E8E007D-92DC-4F46-9289-A364C48CDAF4}" type="presOf" srcId="{BCC90189-BF61-E243-ACE0-C6960D71EF71}" destId="{83BD9862-59CD-BF45-B0FA-052BC195A736}" srcOrd="0" destOrd="0" presId="urn:microsoft.com/office/officeart/2005/8/layout/default"/>
    <dgm:cxn modelId="{2FCE4180-6CE7-9548-B32A-C67E77C2687F}" srcId="{2D084646-6E35-B94C-A703-5BB440A852B7}" destId="{A721C2F3-AA17-4C4F-8AD1-5746832CB1A5}" srcOrd="5" destOrd="0" parTransId="{2A89A163-2CD8-C54D-BC56-370C8A82EA27}" sibTransId="{AB524DEE-EF9C-4C4A-AE36-F303FD149638}"/>
    <dgm:cxn modelId="{E7BD3A89-0EE5-8445-B1FD-D33E533D09C2}" type="presOf" srcId="{16F5E11B-9F74-6E47-A604-674E382E9CE2}" destId="{04A857FF-BA85-4544-A8C0-FC22AA059EBB}" srcOrd="0" destOrd="0" presId="urn:microsoft.com/office/officeart/2005/8/layout/default"/>
    <dgm:cxn modelId="{CB4F188C-766C-AA43-96B6-97C42321814B}" type="presOf" srcId="{2D084646-6E35-B94C-A703-5BB440A852B7}" destId="{BBE10673-29F5-5F4E-9E1A-85173D989F4F}" srcOrd="0" destOrd="0" presId="urn:microsoft.com/office/officeart/2005/8/layout/default"/>
    <dgm:cxn modelId="{5173D9CF-ECA2-2044-B501-B8FF7489CEF1}" srcId="{2D084646-6E35-B94C-A703-5BB440A852B7}" destId="{DEBDA820-D61A-174E-9A05-977DD3DEDB11}" srcOrd="2" destOrd="0" parTransId="{5D6F0747-D1C7-354B-9328-BCC9930A2336}" sibTransId="{7D3E9552-77A8-0345-93E0-8A6AC9AE61B7}"/>
    <dgm:cxn modelId="{2210C1E7-DE85-DF4B-9625-B1881DA12A33}" type="presParOf" srcId="{BBE10673-29F5-5F4E-9E1A-85173D989F4F}" destId="{83BD9862-59CD-BF45-B0FA-052BC195A736}" srcOrd="0" destOrd="0" presId="urn:microsoft.com/office/officeart/2005/8/layout/default"/>
    <dgm:cxn modelId="{8EF5455E-A313-344B-9F81-8A45C06D06C7}" type="presParOf" srcId="{BBE10673-29F5-5F4E-9E1A-85173D989F4F}" destId="{11838CD7-4B87-2D45-9231-E9B115D50446}" srcOrd="1" destOrd="0" presId="urn:microsoft.com/office/officeart/2005/8/layout/default"/>
    <dgm:cxn modelId="{8B413FAF-D49E-B146-BD00-704CF0717A67}" type="presParOf" srcId="{BBE10673-29F5-5F4E-9E1A-85173D989F4F}" destId="{04A857FF-BA85-4544-A8C0-FC22AA059EBB}" srcOrd="2" destOrd="0" presId="urn:microsoft.com/office/officeart/2005/8/layout/default"/>
    <dgm:cxn modelId="{62AE5B78-3891-7F44-9CB0-0AEBA33413EF}" type="presParOf" srcId="{BBE10673-29F5-5F4E-9E1A-85173D989F4F}" destId="{3758023E-671D-7749-A547-967FFB6E32F3}" srcOrd="3" destOrd="0" presId="urn:microsoft.com/office/officeart/2005/8/layout/default"/>
    <dgm:cxn modelId="{6594AD55-8048-864E-847A-E3A5BF3CD4B0}" type="presParOf" srcId="{BBE10673-29F5-5F4E-9E1A-85173D989F4F}" destId="{C863857E-F8C2-C448-8736-C7DB224DE0C5}" srcOrd="4" destOrd="0" presId="urn:microsoft.com/office/officeart/2005/8/layout/default"/>
    <dgm:cxn modelId="{75E4CED9-D923-2A4D-BE3B-9F8A2EFEE58A}" type="presParOf" srcId="{BBE10673-29F5-5F4E-9E1A-85173D989F4F}" destId="{5026CFBB-C96F-9E47-B5C8-B45BAD820879}" srcOrd="5" destOrd="0" presId="urn:microsoft.com/office/officeart/2005/8/layout/default"/>
    <dgm:cxn modelId="{11E94998-CD7D-4A46-B65F-A91623301F2A}" type="presParOf" srcId="{BBE10673-29F5-5F4E-9E1A-85173D989F4F}" destId="{7F41D947-A28A-A446-9CF1-1C85D03EA16E}" srcOrd="6" destOrd="0" presId="urn:microsoft.com/office/officeart/2005/8/layout/default"/>
    <dgm:cxn modelId="{FE07F40F-F415-DC4E-B9BA-E3C0D98E1086}" type="presParOf" srcId="{BBE10673-29F5-5F4E-9E1A-85173D989F4F}" destId="{A84F4F1B-5433-044C-B225-B40198FF3135}" srcOrd="7" destOrd="0" presId="urn:microsoft.com/office/officeart/2005/8/layout/default"/>
    <dgm:cxn modelId="{15C5C25A-1D1A-7A4B-8FEE-CEAAB942C77D}" type="presParOf" srcId="{BBE10673-29F5-5F4E-9E1A-85173D989F4F}" destId="{D9F94C0B-8594-814C-9403-674EFB412560}" srcOrd="8" destOrd="0" presId="urn:microsoft.com/office/officeart/2005/8/layout/default"/>
    <dgm:cxn modelId="{CB4FC2A2-964F-934D-8FBA-E82B75875B5B}" type="presParOf" srcId="{BBE10673-29F5-5F4E-9E1A-85173D989F4F}" destId="{6845131C-4A96-4143-8FB9-36AB5E2EE4F4}" srcOrd="9" destOrd="0" presId="urn:microsoft.com/office/officeart/2005/8/layout/default"/>
    <dgm:cxn modelId="{A4B4B0CD-40D3-3349-9B55-A30E7E7C6AC3}" type="presParOf" srcId="{BBE10673-29F5-5F4E-9E1A-85173D989F4F}" destId="{0A84A79A-D30B-9547-BC66-522D70F1B34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9E95BD-D52E-E146-9152-5DE8A736618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F3E510D-CBA3-014C-8994-9D42B8A34727}">
      <dgm:prSet/>
      <dgm:spPr/>
      <dgm:t>
        <a:bodyPr/>
        <a:lstStyle/>
        <a:p>
          <a:r>
            <a:rPr lang="fr-FR" dirty="0"/>
            <a:t>Taux de réponse de la promo 77%</a:t>
          </a:r>
        </a:p>
      </dgm:t>
    </dgm:pt>
    <dgm:pt modelId="{522726CA-6DE6-DC46-8DAC-6EDC7FBA1506}" type="parTrans" cxnId="{ABE3A981-16E8-B04B-99FD-9CF28CF63DD8}">
      <dgm:prSet/>
      <dgm:spPr/>
      <dgm:t>
        <a:bodyPr/>
        <a:lstStyle/>
        <a:p>
          <a:endParaRPr lang="fr-FR"/>
        </a:p>
      </dgm:t>
    </dgm:pt>
    <dgm:pt modelId="{5F2B11CF-B4AE-8043-ADFB-D702E413F261}" type="sibTrans" cxnId="{ABE3A981-16E8-B04B-99FD-9CF28CF63DD8}">
      <dgm:prSet/>
      <dgm:spPr/>
      <dgm:t>
        <a:bodyPr/>
        <a:lstStyle/>
        <a:p>
          <a:endParaRPr lang="fr-FR"/>
        </a:p>
      </dgm:t>
    </dgm:pt>
    <dgm:pt modelId="{4678EB1E-01AC-2141-92DF-7A91DA8EFFE4}">
      <dgm:prSet/>
      <dgm:spPr/>
      <dgm:t>
        <a:bodyPr/>
        <a:lstStyle/>
        <a:p>
          <a:r>
            <a:rPr lang="fr-FR" b="1" i="1" dirty="0"/>
            <a:t>Salaries </a:t>
          </a:r>
          <a:r>
            <a:rPr lang="fr-FR" dirty="0"/>
            <a:t>: </a:t>
          </a:r>
          <a:r>
            <a:rPr lang="fr-FR" b="1" dirty="0"/>
            <a:t>89%</a:t>
          </a:r>
          <a:r>
            <a:rPr lang="fr-FR" dirty="0"/>
            <a:t>. </a:t>
          </a:r>
        </a:p>
      </dgm:t>
    </dgm:pt>
    <dgm:pt modelId="{1AB8A686-C7E1-834A-B257-DEBA2878D576}" type="parTrans" cxnId="{C0765FE6-98D1-DA42-8D00-194B44FC7E59}">
      <dgm:prSet/>
      <dgm:spPr/>
      <dgm:t>
        <a:bodyPr/>
        <a:lstStyle/>
        <a:p>
          <a:endParaRPr lang="fr-FR"/>
        </a:p>
      </dgm:t>
    </dgm:pt>
    <dgm:pt modelId="{E2A9D9AA-676A-CE44-BBE4-437E387FD752}" type="sibTrans" cxnId="{C0765FE6-98D1-DA42-8D00-194B44FC7E59}">
      <dgm:prSet/>
      <dgm:spPr/>
      <dgm:t>
        <a:bodyPr/>
        <a:lstStyle/>
        <a:p>
          <a:endParaRPr lang="fr-FR"/>
        </a:p>
      </dgm:t>
    </dgm:pt>
    <dgm:pt modelId="{C694565B-3BB4-8E47-9402-9F62A5207672}">
      <dgm:prSet/>
      <dgm:spPr/>
      <dgm:t>
        <a:bodyPr/>
        <a:lstStyle/>
        <a:p>
          <a:r>
            <a:rPr lang="fr-FR" b="1" i="1" dirty="0"/>
            <a:t>CDI </a:t>
          </a:r>
          <a:r>
            <a:rPr lang="fr-FR" dirty="0"/>
            <a:t>: </a:t>
          </a:r>
          <a:r>
            <a:rPr lang="fr-FR" b="1" dirty="0"/>
            <a:t>45% </a:t>
          </a:r>
          <a:r>
            <a:rPr lang="fr-FR" dirty="0"/>
            <a:t>des postes </a:t>
          </a:r>
        </a:p>
      </dgm:t>
    </dgm:pt>
    <dgm:pt modelId="{D6B42962-FA6E-A043-BB69-0375345494A3}" type="parTrans" cxnId="{BC66056A-1D92-D049-AF32-C4FD9429F2AD}">
      <dgm:prSet/>
      <dgm:spPr/>
      <dgm:t>
        <a:bodyPr/>
        <a:lstStyle/>
        <a:p>
          <a:endParaRPr lang="fr-FR"/>
        </a:p>
      </dgm:t>
    </dgm:pt>
    <dgm:pt modelId="{CA33F126-9B29-E54B-A884-0EDD46E8E6A5}" type="sibTrans" cxnId="{BC66056A-1D92-D049-AF32-C4FD9429F2AD}">
      <dgm:prSet/>
      <dgm:spPr/>
      <dgm:t>
        <a:bodyPr/>
        <a:lstStyle/>
        <a:p>
          <a:endParaRPr lang="fr-FR"/>
        </a:p>
      </dgm:t>
    </dgm:pt>
    <dgm:pt modelId="{9341639D-DDBE-594D-8798-4F72BBB2AAF6}">
      <dgm:prSet/>
      <dgm:spPr/>
      <dgm:t>
        <a:bodyPr/>
        <a:lstStyle/>
        <a:p>
          <a:r>
            <a:rPr lang="fr-FR" dirty="0"/>
            <a:t>seulement </a:t>
          </a:r>
          <a:r>
            <a:rPr lang="fr-FR" b="1" dirty="0"/>
            <a:t>16% </a:t>
          </a:r>
          <a:r>
            <a:rPr lang="fr-FR" dirty="0"/>
            <a:t>des postes à temps plein sont en CDI</a:t>
          </a:r>
          <a:br>
            <a:rPr lang="fr-FR" dirty="0"/>
          </a:br>
          <a:endParaRPr lang="fr-FR" dirty="0"/>
        </a:p>
      </dgm:t>
    </dgm:pt>
    <dgm:pt modelId="{A7E68E5C-025A-3F49-AB46-D0F8E4E3AE06}" type="parTrans" cxnId="{0A02D5EA-EEBE-DF49-86C6-1C3A046AAC66}">
      <dgm:prSet/>
      <dgm:spPr/>
      <dgm:t>
        <a:bodyPr/>
        <a:lstStyle/>
        <a:p>
          <a:endParaRPr lang="fr-FR"/>
        </a:p>
      </dgm:t>
    </dgm:pt>
    <dgm:pt modelId="{D3DB9FF7-B11B-F34B-8F31-747C427BFD1D}" type="sibTrans" cxnId="{0A02D5EA-EEBE-DF49-86C6-1C3A046AAC66}">
      <dgm:prSet/>
      <dgm:spPr/>
      <dgm:t>
        <a:bodyPr/>
        <a:lstStyle/>
        <a:p>
          <a:endParaRPr lang="fr-FR"/>
        </a:p>
      </dgm:t>
    </dgm:pt>
    <dgm:pt modelId="{3A365099-8E69-C147-91DA-287E97E4D752}">
      <dgm:prSet/>
      <dgm:spPr/>
      <dgm:t>
        <a:bodyPr/>
        <a:lstStyle/>
        <a:p>
          <a:pPr rtl="0"/>
          <a:r>
            <a:rPr lang="fr-FR" dirty="0"/>
            <a:t>Situation professionnelles: 95,9 % ont un poste de psychologue</a:t>
          </a:r>
        </a:p>
      </dgm:t>
    </dgm:pt>
    <dgm:pt modelId="{DB79F436-4B9E-BF48-931B-280339C9195E}" type="sibTrans" cxnId="{F1C414A5-E97F-614C-BD9A-04A77178C9C7}">
      <dgm:prSet/>
      <dgm:spPr/>
      <dgm:t>
        <a:bodyPr/>
        <a:lstStyle/>
        <a:p>
          <a:endParaRPr lang="fr-FR"/>
        </a:p>
      </dgm:t>
    </dgm:pt>
    <dgm:pt modelId="{4A5DC8E7-DF44-E24A-84DE-4ECA5B01F73E}" type="parTrans" cxnId="{F1C414A5-E97F-614C-BD9A-04A77178C9C7}">
      <dgm:prSet/>
      <dgm:spPr/>
      <dgm:t>
        <a:bodyPr/>
        <a:lstStyle/>
        <a:p>
          <a:endParaRPr lang="fr-FR"/>
        </a:p>
      </dgm:t>
    </dgm:pt>
    <dgm:pt modelId="{5366021F-8361-884D-B6A2-3CDB5C7A3606}">
      <dgm:prSet/>
      <dgm:spPr/>
      <dgm:t>
        <a:bodyPr/>
        <a:lstStyle/>
        <a:p>
          <a:r>
            <a:rPr lang="fr-FR" dirty="0">
              <a:effectLst/>
              <a:latin typeface="TrebuchetMS,Regular"/>
            </a:rPr>
            <a:t>Temps complet </a:t>
          </a:r>
          <a:r>
            <a:rPr lang="fr-FR" dirty="0"/>
            <a:t>: </a:t>
          </a:r>
          <a:r>
            <a:rPr lang="fr-FR" dirty="0">
              <a:effectLst/>
              <a:latin typeface="TrebuchetMS,Regular"/>
            </a:rPr>
            <a:t>57 %</a:t>
          </a:r>
          <a:endParaRPr lang="fr-FR" dirty="0"/>
        </a:p>
      </dgm:t>
    </dgm:pt>
    <dgm:pt modelId="{0B316212-8E1B-D547-88E9-12E923819E04}" type="parTrans" cxnId="{5370BA0C-D2BC-6E4D-93E3-47BA457162F8}">
      <dgm:prSet/>
      <dgm:spPr/>
      <dgm:t>
        <a:bodyPr/>
        <a:lstStyle/>
        <a:p>
          <a:endParaRPr lang="fr-FR"/>
        </a:p>
      </dgm:t>
    </dgm:pt>
    <dgm:pt modelId="{25E8F86B-0121-C843-9DF4-062997924363}" type="sibTrans" cxnId="{5370BA0C-D2BC-6E4D-93E3-47BA457162F8}">
      <dgm:prSet/>
      <dgm:spPr/>
      <dgm:t>
        <a:bodyPr/>
        <a:lstStyle/>
        <a:p>
          <a:endParaRPr lang="fr-FR"/>
        </a:p>
      </dgm:t>
    </dgm:pt>
    <dgm:pt modelId="{B159F4BC-D59C-C141-8F7F-A8A830EAA604}" type="pres">
      <dgm:prSet presAssocID="{319E95BD-D52E-E146-9152-5DE8A7366182}" presName="Name0" presStyleCnt="0">
        <dgm:presLayoutVars>
          <dgm:chMax val="7"/>
          <dgm:chPref val="7"/>
          <dgm:dir/>
        </dgm:presLayoutVars>
      </dgm:prSet>
      <dgm:spPr/>
    </dgm:pt>
    <dgm:pt modelId="{A008551B-E1D1-8242-885F-A5915D68EEA6}" type="pres">
      <dgm:prSet presAssocID="{319E95BD-D52E-E146-9152-5DE8A7366182}" presName="Name1" presStyleCnt="0"/>
      <dgm:spPr/>
    </dgm:pt>
    <dgm:pt modelId="{00BB6A1A-35B3-EE4B-BFDB-FA670F4E6D99}" type="pres">
      <dgm:prSet presAssocID="{319E95BD-D52E-E146-9152-5DE8A7366182}" presName="cycle" presStyleCnt="0"/>
      <dgm:spPr/>
    </dgm:pt>
    <dgm:pt modelId="{06E5BAF1-6F7B-5341-93CB-C1EA4C675AD5}" type="pres">
      <dgm:prSet presAssocID="{319E95BD-D52E-E146-9152-5DE8A7366182}" presName="srcNode" presStyleLbl="node1" presStyleIdx="0" presStyleCnt="6"/>
      <dgm:spPr/>
    </dgm:pt>
    <dgm:pt modelId="{2F60291F-F950-FD4A-A5B6-1388C0A31A36}" type="pres">
      <dgm:prSet presAssocID="{319E95BD-D52E-E146-9152-5DE8A7366182}" presName="conn" presStyleLbl="parChTrans1D2" presStyleIdx="0" presStyleCnt="1"/>
      <dgm:spPr/>
    </dgm:pt>
    <dgm:pt modelId="{70A13E70-695F-CE45-A07B-9803D474638D}" type="pres">
      <dgm:prSet presAssocID="{319E95BD-D52E-E146-9152-5DE8A7366182}" presName="extraNode" presStyleLbl="node1" presStyleIdx="0" presStyleCnt="6"/>
      <dgm:spPr/>
    </dgm:pt>
    <dgm:pt modelId="{C622CB3B-7F08-4B4B-BEDD-BC9A8E183264}" type="pres">
      <dgm:prSet presAssocID="{319E95BD-D52E-E146-9152-5DE8A7366182}" presName="dstNode" presStyleLbl="node1" presStyleIdx="0" presStyleCnt="6"/>
      <dgm:spPr/>
    </dgm:pt>
    <dgm:pt modelId="{60589934-1162-F04E-8789-E741680F2572}" type="pres">
      <dgm:prSet presAssocID="{3F3E510D-CBA3-014C-8994-9D42B8A34727}" presName="text_1" presStyleLbl="node1" presStyleIdx="0" presStyleCnt="6">
        <dgm:presLayoutVars>
          <dgm:bulletEnabled val="1"/>
        </dgm:presLayoutVars>
      </dgm:prSet>
      <dgm:spPr/>
    </dgm:pt>
    <dgm:pt modelId="{CA0D905A-0168-1945-8EB7-082E30AAE8DE}" type="pres">
      <dgm:prSet presAssocID="{3F3E510D-CBA3-014C-8994-9D42B8A34727}" presName="accent_1" presStyleCnt="0"/>
      <dgm:spPr/>
    </dgm:pt>
    <dgm:pt modelId="{1B0D58C6-5800-A64C-8CD0-1D43409B2B93}" type="pres">
      <dgm:prSet presAssocID="{3F3E510D-CBA3-014C-8994-9D42B8A34727}" presName="accentRepeatNode" presStyleLbl="solidFgAcc1" presStyleIdx="0" presStyleCnt="6"/>
      <dgm:spPr/>
    </dgm:pt>
    <dgm:pt modelId="{A759484D-992A-994B-8FE0-7A4AF660040F}" type="pres">
      <dgm:prSet presAssocID="{3A365099-8E69-C147-91DA-287E97E4D752}" presName="text_2" presStyleLbl="node1" presStyleIdx="1" presStyleCnt="6">
        <dgm:presLayoutVars>
          <dgm:bulletEnabled val="1"/>
        </dgm:presLayoutVars>
      </dgm:prSet>
      <dgm:spPr/>
    </dgm:pt>
    <dgm:pt modelId="{7D2489BA-A2D1-F54E-B718-E1C99B3ACDA2}" type="pres">
      <dgm:prSet presAssocID="{3A365099-8E69-C147-91DA-287E97E4D752}" presName="accent_2" presStyleCnt="0"/>
      <dgm:spPr/>
    </dgm:pt>
    <dgm:pt modelId="{6484DA04-FFD0-204D-AF60-05562B598013}" type="pres">
      <dgm:prSet presAssocID="{3A365099-8E69-C147-91DA-287E97E4D752}" presName="accentRepeatNode" presStyleLbl="solidFgAcc1" presStyleIdx="1" presStyleCnt="6"/>
      <dgm:spPr/>
    </dgm:pt>
    <dgm:pt modelId="{003FC8AF-A2A9-634C-AF42-0198C043A714}" type="pres">
      <dgm:prSet presAssocID="{4678EB1E-01AC-2141-92DF-7A91DA8EFFE4}" presName="text_3" presStyleLbl="node1" presStyleIdx="2" presStyleCnt="6">
        <dgm:presLayoutVars>
          <dgm:bulletEnabled val="1"/>
        </dgm:presLayoutVars>
      </dgm:prSet>
      <dgm:spPr/>
    </dgm:pt>
    <dgm:pt modelId="{577C2726-D2AB-BA4E-A1C5-640DB21B260E}" type="pres">
      <dgm:prSet presAssocID="{4678EB1E-01AC-2141-92DF-7A91DA8EFFE4}" presName="accent_3" presStyleCnt="0"/>
      <dgm:spPr/>
    </dgm:pt>
    <dgm:pt modelId="{9CBCA8A3-5F91-6746-83DC-08E6F9D1BAEF}" type="pres">
      <dgm:prSet presAssocID="{4678EB1E-01AC-2141-92DF-7A91DA8EFFE4}" presName="accentRepeatNode" presStyleLbl="solidFgAcc1" presStyleIdx="2" presStyleCnt="6"/>
      <dgm:spPr/>
    </dgm:pt>
    <dgm:pt modelId="{0D325D9D-1A65-694C-B875-FE40F8C46028}" type="pres">
      <dgm:prSet presAssocID="{C694565B-3BB4-8E47-9402-9F62A5207672}" presName="text_4" presStyleLbl="node1" presStyleIdx="3" presStyleCnt="6">
        <dgm:presLayoutVars>
          <dgm:bulletEnabled val="1"/>
        </dgm:presLayoutVars>
      </dgm:prSet>
      <dgm:spPr/>
    </dgm:pt>
    <dgm:pt modelId="{AE97AECC-3FDD-EA4D-A6DE-74B5E0A1FD91}" type="pres">
      <dgm:prSet presAssocID="{C694565B-3BB4-8E47-9402-9F62A5207672}" presName="accent_4" presStyleCnt="0"/>
      <dgm:spPr/>
    </dgm:pt>
    <dgm:pt modelId="{4935C272-5851-4245-AEF8-46B6C8DE9C6B}" type="pres">
      <dgm:prSet presAssocID="{C694565B-3BB4-8E47-9402-9F62A5207672}" presName="accentRepeatNode" presStyleLbl="solidFgAcc1" presStyleIdx="3" presStyleCnt="6"/>
      <dgm:spPr/>
    </dgm:pt>
    <dgm:pt modelId="{5A1C220E-A5E6-C04D-93AA-4E8F27908B7F}" type="pres">
      <dgm:prSet presAssocID="{9341639D-DDBE-594D-8798-4F72BBB2AAF6}" presName="text_5" presStyleLbl="node1" presStyleIdx="4" presStyleCnt="6">
        <dgm:presLayoutVars>
          <dgm:bulletEnabled val="1"/>
        </dgm:presLayoutVars>
      </dgm:prSet>
      <dgm:spPr/>
    </dgm:pt>
    <dgm:pt modelId="{A74D007B-CC8D-F749-8279-1AEBED810876}" type="pres">
      <dgm:prSet presAssocID="{9341639D-DDBE-594D-8798-4F72BBB2AAF6}" presName="accent_5" presStyleCnt="0"/>
      <dgm:spPr/>
    </dgm:pt>
    <dgm:pt modelId="{BC58EC11-1C5C-6B49-A2F9-2B1D6C8AF3BE}" type="pres">
      <dgm:prSet presAssocID="{9341639D-DDBE-594D-8798-4F72BBB2AAF6}" presName="accentRepeatNode" presStyleLbl="solidFgAcc1" presStyleIdx="4" presStyleCnt="6"/>
      <dgm:spPr/>
    </dgm:pt>
    <dgm:pt modelId="{6A34DC3B-8DD0-F44A-8BA1-55D7A53026E2}" type="pres">
      <dgm:prSet presAssocID="{5366021F-8361-884D-B6A2-3CDB5C7A3606}" presName="text_6" presStyleLbl="node1" presStyleIdx="5" presStyleCnt="6">
        <dgm:presLayoutVars>
          <dgm:bulletEnabled val="1"/>
        </dgm:presLayoutVars>
      </dgm:prSet>
      <dgm:spPr/>
    </dgm:pt>
    <dgm:pt modelId="{85342C5C-FD27-D548-B22B-7A56615BA034}" type="pres">
      <dgm:prSet presAssocID="{5366021F-8361-884D-B6A2-3CDB5C7A3606}" presName="accent_6" presStyleCnt="0"/>
      <dgm:spPr/>
    </dgm:pt>
    <dgm:pt modelId="{D1C29783-D8FA-A341-B6A7-123504A16A5E}" type="pres">
      <dgm:prSet presAssocID="{5366021F-8361-884D-B6A2-3CDB5C7A3606}" presName="accentRepeatNode" presStyleLbl="solidFgAcc1" presStyleIdx="5" presStyleCnt="6"/>
      <dgm:spPr/>
    </dgm:pt>
  </dgm:ptLst>
  <dgm:cxnLst>
    <dgm:cxn modelId="{5370BA0C-D2BC-6E4D-93E3-47BA457162F8}" srcId="{319E95BD-D52E-E146-9152-5DE8A7366182}" destId="{5366021F-8361-884D-B6A2-3CDB5C7A3606}" srcOrd="5" destOrd="0" parTransId="{0B316212-8E1B-D547-88E9-12E923819E04}" sibTransId="{25E8F86B-0121-C843-9DF4-062997924363}"/>
    <dgm:cxn modelId="{EFCE3742-4344-D84C-B4EE-D3E31A0EA397}" type="presOf" srcId="{9341639D-DDBE-594D-8798-4F72BBB2AAF6}" destId="{5A1C220E-A5E6-C04D-93AA-4E8F27908B7F}" srcOrd="0" destOrd="0" presId="urn:microsoft.com/office/officeart/2008/layout/VerticalCurvedList"/>
    <dgm:cxn modelId="{BC66056A-1D92-D049-AF32-C4FD9429F2AD}" srcId="{319E95BD-D52E-E146-9152-5DE8A7366182}" destId="{C694565B-3BB4-8E47-9402-9F62A5207672}" srcOrd="3" destOrd="0" parTransId="{D6B42962-FA6E-A043-BB69-0375345494A3}" sibTransId="{CA33F126-9B29-E54B-A884-0EDD46E8E6A5}"/>
    <dgm:cxn modelId="{587C1781-61C3-6A42-B941-7C4E297089A1}" type="presOf" srcId="{5F2B11CF-B4AE-8043-ADFB-D702E413F261}" destId="{2F60291F-F950-FD4A-A5B6-1388C0A31A36}" srcOrd="0" destOrd="0" presId="urn:microsoft.com/office/officeart/2008/layout/VerticalCurvedList"/>
    <dgm:cxn modelId="{ABE3A981-16E8-B04B-99FD-9CF28CF63DD8}" srcId="{319E95BD-D52E-E146-9152-5DE8A7366182}" destId="{3F3E510D-CBA3-014C-8994-9D42B8A34727}" srcOrd="0" destOrd="0" parTransId="{522726CA-6DE6-DC46-8DAC-6EDC7FBA1506}" sibTransId="{5F2B11CF-B4AE-8043-ADFB-D702E413F261}"/>
    <dgm:cxn modelId="{F1C414A5-E97F-614C-BD9A-04A77178C9C7}" srcId="{319E95BD-D52E-E146-9152-5DE8A7366182}" destId="{3A365099-8E69-C147-91DA-287E97E4D752}" srcOrd="1" destOrd="0" parTransId="{4A5DC8E7-DF44-E24A-84DE-4ECA5B01F73E}" sibTransId="{DB79F436-4B9E-BF48-931B-280339C9195E}"/>
    <dgm:cxn modelId="{46923DBE-7646-FF45-9D9C-E2C5223A2A38}" type="presOf" srcId="{319E95BD-D52E-E146-9152-5DE8A7366182}" destId="{B159F4BC-D59C-C141-8F7F-A8A830EAA604}" srcOrd="0" destOrd="0" presId="urn:microsoft.com/office/officeart/2008/layout/VerticalCurvedList"/>
    <dgm:cxn modelId="{6D34E4D8-BA92-6C42-8EEE-839D3E7D5582}" type="presOf" srcId="{C694565B-3BB4-8E47-9402-9F62A5207672}" destId="{0D325D9D-1A65-694C-B875-FE40F8C46028}" srcOrd="0" destOrd="0" presId="urn:microsoft.com/office/officeart/2008/layout/VerticalCurvedList"/>
    <dgm:cxn modelId="{C0765FE6-98D1-DA42-8D00-194B44FC7E59}" srcId="{319E95BD-D52E-E146-9152-5DE8A7366182}" destId="{4678EB1E-01AC-2141-92DF-7A91DA8EFFE4}" srcOrd="2" destOrd="0" parTransId="{1AB8A686-C7E1-834A-B257-DEBA2878D576}" sibTransId="{E2A9D9AA-676A-CE44-BBE4-437E387FD752}"/>
    <dgm:cxn modelId="{A48D47E8-1833-624E-8A31-2AA745588268}" type="presOf" srcId="{4678EB1E-01AC-2141-92DF-7A91DA8EFFE4}" destId="{003FC8AF-A2A9-634C-AF42-0198C043A714}" srcOrd="0" destOrd="0" presId="urn:microsoft.com/office/officeart/2008/layout/VerticalCurvedList"/>
    <dgm:cxn modelId="{0A02D5EA-EEBE-DF49-86C6-1C3A046AAC66}" srcId="{319E95BD-D52E-E146-9152-5DE8A7366182}" destId="{9341639D-DDBE-594D-8798-4F72BBB2AAF6}" srcOrd="4" destOrd="0" parTransId="{A7E68E5C-025A-3F49-AB46-D0F8E4E3AE06}" sibTransId="{D3DB9FF7-B11B-F34B-8F31-747C427BFD1D}"/>
    <dgm:cxn modelId="{9C638FF5-195E-0142-A4D6-AB98DE8F0EC2}" type="presOf" srcId="{5366021F-8361-884D-B6A2-3CDB5C7A3606}" destId="{6A34DC3B-8DD0-F44A-8BA1-55D7A53026E2}" srcOrd="0" destOrd="0" presId="urn:microsoft.com/office/officeart/2008/layout/VerticalCurvedList"/>
    <dgm:cxn modelId="{427F8DF8-DC13-1740-AB61-AF519B5EA1D0}" type="presOf" srcId="{3A365099-8E69-C147-91DA-287E97E4D752}" destId="{A759484D-992A-994B-8FE0-7A4AF660040F}" srcOrd="0" destOrd="0" presId="urn:microsoft.com/office/officeart/2008/layout/VerticalCurvedList"/>
    <dgm:cxn modelId="{B44B81FD-7DA8-8A49-90CA-7BAEDF6F2AFF}" type="presOf" srcId="{3F3E510D-CBA3-014C-8994-9D42B8A34727}" destId="{60589934-1162-F04E-8789-E741680F2572}" srcOrd="0" destOrd="0" presId="urn:microsoft.com/office/officeart/2008/layout/VerticalCurvedList"/>
    <dgm:cxn modelId="{99E02ED7-4A09-2242-AAB6-2F883440D3BC}" type="presParOf" srcId="{B159F4BC-D59C-C141-8F7F-A8A830EAA604}" destId="{A008551B-E1D1-8242-885F-A5915D68EEA6}" srcOrd="0" destOrd="0" presId="urn:microsoft.com/office/officeart/2008/layout/VerticalCurvedList"/>
    <dgm:cxn modelId="{E9AACE1B-B65D-9844-877F-19832EE1E47E}" type="presParOf" srcId="{A008551B-E1D1-8242-885F-A5915D68EEA6}" destId="{00BB6A1A-35B3-EE4B-BFDB-FA670F4E6D99}" srcOrd="0" destOrd="0" presId="urn:microsoft.com/office/officeart/2008/layout/VerticalCurvedList"/>
    <dgm:cxn modelId="{224AFA19-DF73-2D46-8716-36B58565A171}" type="presParOf" srcId="{00BB6A1A-35B3-EE4B-BFDB-FA670F4E6D99}" destId="{06E5BAF1-6F7B-5341-93CB-C1EA4C675AD5}" srcOrd="0" destOrd="0" presId="urn:microsoft.com/office/officeart/2008/layout/VerticalCurvedList"/>
    <dgm:cxn modelId="{A2E6B8EE-5663-2646-980D-DFB22B8E0AF2}" type="presParOf" srcId="{00BB6A1A-35B3-EE4B-BFDB-FA670F4E6D99}" destId="{2F60291F-F950-FD4A-A5B6-1388C0A31A36}" srcOrd="1" destOrd="0" presId="urn:microsoft.com/office/officeart/2008/layout/VerticalCurvedList"/>
    <dgm:cxn modelId="{5B04DB4E-C265-C645-B922-93D1A1C6EDD2}" type="presParOf" srcId="{00BB6A1A-35B3-EE4B-BFDB-FA670F4E6D99}" destId="{70A13E70-695F-CE45-A07B-9803D474638D}" srcOrd="2" destOrd="0" presId="urn:microsoft.com/office/officeart/2008/layout/VerticalCurvedList"/>
    <dgm:cxn modelId="{6FC458B3-B90F-6D4F-8533-B962CAE11966}" type="presParOf" srcId="{00BB6A1A-35B3-EE4B-BFDB-FA670F4E6D99}" destId="{C622CB3B-7F08-4B4B-BEDD-BC9A8E183264}" srcOrd="3" destOrd="0" presId="urn:microsoft.com/office/officeart/2008/layout/VerticalCurvedList"/>
    <dgm:cxn modelId="{A152814B-3BD7-0843-A8FC-DAC96CDE9914}" type="presParOf" srcId="{A008551B-E1D1-8242-885F-A5915D68EEA6}" destId="{60589934-1162-F04E-8789-E741680F2572}" srcOrd="1" destOrd="0" presId="urn:microsoft.com/office/officeart/2008/layout/VerticalCurvedList"/>
    <dgm:cxn modelId="{BCE77332-7BCE-5749-A5A8-AF327412F754}" type="presParOf" srcId="{A008551B-E1D1-8242-885F-A5915D68EEA6}" destId="{CA0D905A-0168-1945-8EB7-082E30AAE8DE}" srcOrd="2" destOrd="0" presId="urn:microsoft.com/office/officeart/2008/layout/VerticalCurvedList"/>
    <dgm:cxn modelId="{6958AAE2-82AF-7D4A-A5DF-3C425285F1C3}" type="presParOf" srcId="{CA0D905A-0168-1945-8EB7-082E30AAE8DE}" destId="{1B0D58C6-5800-A64C-8CD0-1D43409B2B93}" srcOrd="0" destOrd="0" presId="urn:microsoft.com/office/officeart/2008/layout/VerticalCurvedList"/>
    <dgm:cxn modelId="{5127E617-0D43-1D48-9EEF-37E2EADB394F}" type="presParOf" srcId="{A008551B-E1D1-8242-885F-A5915D68EEA6}" destId="{A759484D-992A-994B-8FE0-7A4AF660040F}" srcOrd="3" destOrd="0" presId="urn:microsoft.com/office/officeart/2008/layout/VerticalCurvedList"/>
    <dgm:cxn modelId="{7ECE0A68-F873-9B4E-8A97-2364131F4EF9}" type="presParOf" srcId="{A008551B-E1D1-8242-885F-A5915D68EEA6}" destId="{7D2489BA-A2D1-F54E-B718-E1C99B3ACDA2}" srcOrd="4" destOrd="0" presId="urn:microsoft.com/office/officeart/2008/layout/VerticalCurvedList"/>
    <dgm:cxn modelId="{3960E287-5ABE-D14F-911C-6DB19F283F67}" type="presParOf" srcId="{7D2489BA-A2D1-F54E-B718-E1C99B3ACDA2}" destId="{6484DA04-FFD0-204D-AF60-05562B598013}" srcOrd="0" destOrd="0" presId="urn:microsoft.com/office/officeart/2008/layout/VerticalCurvedList"/>
    <dgm:cxn modelId="{6C518579-7BFE-1F45-B5C4-3107F162012B}" type="presParOf" srcId="{A008551B-E1D1-8242-885F-A5915D68EEA6}" destId="{003FC8AF-A2A9-634C-AF42-0198C043A714}" srcOrd="5" destOrd="0" presId="urn:microsoft.com/office/officeart/2008/layout/VerticalCurvedList"/>
    <dgm:cxn modelId="{75C03FAF-4BBC-8F44-BF02-02ED766DBB66}" type="presParOf" srcId="{A008551B-E1D1-8242-885F-A5915D68EEA6}" destId="{577C2726-D2AB-BA4E-A1C5-640DB21B260E}" srcOrd="6" destOrd="0" presId="urn:microsoft.com/office/officeart/2008/layout/VerticalCurvedList"/>
    <dgm:cxn modelId="{728AFAC0-29DF-E747-BA15-2BBE47D38682}" type="presParOf" srcId="{577C2726-D2AB-BA4E-A1C5-640DB21B260E}" destId="{9CBCA8A3-5F91-6746-83DC-08E6F9D1BAEF}" srcOrd="0" destOrd="0" presId="urn:microsoft.com/office/officeart/2008/layout/VerticalCurvedList"/>
    <dgm:cxn modelId="{0ECD4D67-EDBD-4746-9A02-5BC6C603926F}" type="presParOf" srcId="{A008551B-E1D1-8242-885F-A5915D68EEA6}" destId="{0D325D9D-1A65-694C-B875-FE40F8C46028}" srcOrd="7" destOrd="0" presId="urn:microsoft.com/office/officeart/2008/layout/VerticalCurvedList"/>
    <dgm:cxn modelId="{0FEC3052-4761-0A4A-88F4-2A215C3C1331}" type="presParOf" srcId="{A008551B-E1D1-8242-885F-A5915D68EEA6}" destId="{AE97AECC-3FDD-EA4D-A6DE-74B5E0A1FD91}" srcOrd="8" destOrd="0" presId="urn:microsoft.com/office/officeart/2008/layout/VerticalCurvedList"/>
    <dgm:cxn modelId="{DCA1C8F5-73AC-2F40-8748-8823938B8D9E}" type="presParOf" srcId="{AE97AECC-3FDD-EA4D-A6DE-74B5E0A1FD91}" destId="{4935C272-5851-4245-AEF8-46B6C8DE9C6B}" srcOrd="0" destOrd="0" presId="urn:microsoft.com/office/officeart/2008/layout/VerticalCurvedList"/>
    <dgm:cxn modelId="{7A70F522-8D99-5B4B-BF4E-E9BD4F4E62F8}" type="presParOf" srcId="{A008551B-E1D1-8242-885F-A5915D68EEA6}" destId="{5A1C220E-A5E6-C04D-93AA-4E8F27908B7F}" srcOrd="9" destOrd="0" presId="urn:microsoft.com/office/officeart/2008/layout/VerticalCurvedList"/>
    <dgm:cxn modelId="{F07CB280-1222-8642-B8FC-020328709964}" type="presParOf" srcId="{A008551B-E1D1-8242-885F-A5915D68EEA6}" destId="{A74D007B-CC8D-F749-8279-1AEBED810876}" srcOrd="10" destOrd="0" presId="urn:microsoft.com/office/officeart/2008/layout/VerticalCurvedList"/>
    <dgm:cxn modelId="{F821245B-0BCB-354D-9AA7-2317C5E0F6E1}" type="presParOf" srcId="{A74D007B-CC8D-F749-8279-1AEBED810876}" destId="{BC58EC11-1C5C-6B49-A2F9-2B1D6C8AF3BE}" srcOrd="0" destOrd="0" presId="urn:microsoft.com/office/officeart/2008/layout/VerticalCurvedList"/>
    <dgm:cxn modelId="{3AD8EAC7-1538-E04C-9861-79692FE0FE4A}" type="presParOf" srcId="{A008551B-E1D1-8242-885F-A5915D68EEA6}" destId="{6A34DC3B-8DD0-F44A-8BA1-55D7A53026E2}" srcOrd="11" destOrd="0" presId="urn:microsoft.com/office/officeart/2008/layout/VerticalCurvedList"/>
    <dgm:cxn modelId="{FF002022-C20B-414E-9FB9-D1AC6258426D}" type="presParOf" srcId="{A008551B-E1D1-8242-885F-A5915D68EEA6}" destId="{85342C5C-FD27-D548-B22B-7A56615BA034}" srcOrd="12" destOrd="0" presId="urn:microsoft.com/office/officeart/2008/layout/VerticalCurvedList"/>
    <dgm:cxn modelId="{E1D4CE0F-8658-B24E-8BA6-F8B30027D660}" type="presParOf" srcId="{85342C5C-FD27-D548-B22B-7A56615BA034}" destId="{D1C29783-D8FA-A341-B6A7-123504A16A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B43D3F-5BF4-8045-A7F0-F5CC4BA1FD8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D63977-0131-9545-83D2-0BBAC2A97728}">
      <dgm:prSet/>
      <dgm:spPr/>
      <dgm:t>
        <a:bodyPr/>
        <a:lstStyle/>
        <a:p>
          <a:r>
            <a:rPr lang="fr-FR"/>
            <a:t>Région AURA (hors-Rhône) : 36.8 % </a:t>
          </a:r>
        </a:p>
      </dgm:t>
    </dgm:pt>
    <dgm:pt modelId="{0CB1D648-B8FB-674D-9AD3-E1E29FC683C1}" type="parTrans" cxnId="{3082F5A3-4C72-6040-9003-65E2D334E4DF}">
      <dgm:prSet/>
      <dgm:spPr/>
      <dgm:t>
        <a:bodyPr/>
        <a:lstStyle/>
        <a:p>
          <a:endParaRPr lang="fr-FR"/>
        </a:p>
      </dgm:t>
    </dgm:pt>
    <dgm:pt modelId="{0F0535DE-3C89-A247-9209-1866D5AE32A7}" type="sibTrans" cxnId="{3082F5A3-4C72-6040-9003-65E2D334E4DF}">
      <dgm:prSet/>
      <dgm:spPr/>
      <dgm:t>
        <a:bodyPr/>
        <a:lstStyle/>
        <a:p>
          <a:endParaRPr lang="fr-FR"/>
        </a:p>
      </dgm:t>
    </dgm:pt>
    <dgm:pt modelId="{8CCB47D8-4654-8A47-A6B8-0405F08CAEA4}">
      <dgm:prSet/>
      <dgm:spPr/>
      <dgm:t>
        <a:bodyPr/>
        <a:lstStyle/>
        <a:p>
          <a:r>
            <a:rPr lang="fr-FR" dirty="0" err="1"/>
            <a:t>Rhône</a:t>
          </a:r>
          <a:r>
            <a:rPr lang="fr-FR" dirty="0"/>
            <a:t>: 30.8 % </a:t>
          </a:r>
        </a:p>
      </dgm:t>
    </dgm:pt>
    <dgm:pt modelId="{07D4276C-25EA-B642-8B86-81FEC783EBCE}" type="parTrans" cxnId="{CE8B3A87-A844-504E-A8EB-09CDF4420FED}">
      <dgm:prSet/>
      <dgm:spPr/>
      <dgm:t>
        <a:bodyPr/>
        <a:lstStyle/>
        <a:p>
          <a:endParaRPr lang="fr-FR"/>
        </a:p>
      </dgm:t>
    </dgm:pt>
    <dgm:pt modelId="{B763899F-8D01-AA40-951E-169017B7A809}" type="sibTrans" cxnId="{CE8B3A87-A844-504E-A8EB-09CDF4420FED}">
      <dgm:prSet/>
      <dgm:spPr/>
      <dgm:t>
        <a:bodyPr/>
        <a:lstStyle/>
        <a:p>
          <a:endParaRPr lang="fr-FR"/>
        </a:p>
      </dgm:t>
    </dgm:pt>
    <dgm:pt modelId="{2B536B7F-1004-B946-950A-CB8AD201E9CA}">
      <dgm:prSet/>
      <dgm:spPr/>
      <dgm:t>
        <a:bodyPr/>
        <a:lstStyle/>
        <a:p>
          <a:r>
            <a:rPr lang="fr-FR"/>
            <a:t>Autres régions françaises : 23.1 % </a:t>
          </a:r>
        </a:p>
      </dgm:t>
    </dgm:pt>
    <dgm:pt modelId="{5B2FEDE3-AE69-A44E-9385-6A31324AB3CE}" type="parTrans" cxnId="{729A91E2-53AB-EE4E-914C-3F2B2A8B0BD0}">
      <dgm:prSet/>
      <dgm:spPr/>
      <dgm:t>
        <a:bodyPr/>
        <a:lstStyle/>
        <a:p>
          <a:endParaRPr lang="fr-FR"/>
        </a:p>
      </dgm:t>
    </dgm:pt>
    <dgm:pt modelId="{E0F23C69-BF30-7143-88B0-3CF335B5B704}" type="sibTrans" cxnId="{729A91E2-53AB-EE4E-914C-3F2B2A8B0BD0}">
      <dgm:prSet/>
      <dgm:spPr/>
      <dgm:t>
        <a:bodyPr/>
        <a:lstStyle/>
        <a:p>
          <a:endParaRPr lang="fr-FR"/>
        </a:p>
      </dgm:t>
    </dgm:pt>
    <dgm:pt modelId="{94707E6E-E75D-0A41-B2E0-F5B0A7FAD6F8}" type="pres">
      <dgm:prSet presAssocID="{5EB43D3F-5BF4-8045-A7F0-F5CC4BA1FD8E}" presName="linearFlow" presStyleCnt="0">
        <dgm:presLayoutVars>
          <dgm:dir/>
          <dgm:resizeHandles val="exact"/>
        </dgm:presLayoutVars>
      </dgm:prSet>
      <dgm:spPr/>
    </dgm:pt>
    <dgm:pt modelId="{BA105CF3-D062-264C-ADC1-5B5767DD4E78}" type="pres">
      <dgm:prSet presAssocID="{6BD63977-0131-9545-83D2-0BBAC2A97728}" presName="composite" presStyleCnt="0"/>
      <dgm:spPr/>
    </dgm:pt>
    <dgm:pt modelId="{059594A7-87D9-DF40-BF19-90A6E5B35ED7}" type="pres">
      <dgm:prSet presAssocID="{6BD63977-0131-9545-83D2-0BBAC2A97728}" presName="imgShp" presStyleLbl="fgImgPlace1" presStyleIdx="0" presStyleCnt="3"/>
      <dgm:spPr/>
    </dgm:pt>
    <dgm:pt modelId="{CCB84B2F-F420-9D44-8546-55122868A52D}" type="pres">
      <dgm:prSet presAssocID="{6BD63977-0131-9545-83D2-0BBAC2A97728}" presName="txShp" presStyleLbl="node1" presStyleIdx="0" presStyleCnt="3">
        <dgm:presLayoutVars>
          <dgm:bulletEnabled val="1"/>
        </dgm:presLayoutVars>
      </dgm:prSet>
      <dgm:spPr/>
    </dgm:pt>
    <dgm:pt modelId="{744CE533-DEBF-7C4D-9BEC-DCBCDA323EF9}" type="pres">
      <dgm:prSet presAssocID="{0F0535DE-3C89-A247-9209-1866D5AE32A7}" presName="spacing" presStyleCnt="0"/>
      <dgm:spPr/>
    </dgm:pt>
    <dgm:pt modelId="{91A7BF01-2E8A-ED45-A842-853D28A32D97}" type="pres">
      <dgm:prSet presAssocID="{8CCB47D8-4654-8A47-A6B8-0405F08CAEA4}" presName="composite" presStyleCnt="0"/>
      <dgm:spPr/>
    </dgm:pt>
    <dgm:pt modelId="{F01FF422-8F7D-7B4B-ACEC-C76AAE61B9A8}" type="pres">
      <dgm:prSet presAssocID="{8CCB47D8-4654-8A47-A6B8-0405F08CAEA4}" presName="imgShp" presStyleLbl="fgImgPlace1" presStyleIdx="1" presStyleCnt="3"/>
      <dgm:spPr/>
    </dgm:pt>
    <dgm:pt modelId="{EDC1F5F4-FEF6-374C-84D5-067D94261D7E}" type="pres">
      <dgm:prSet presAssocID="{8CCB47D8-4654-8A47-A6B8-0405F08CAEA4}" presName="txShp" presStyleLbl="node1" presStyleIdx="1" presStyleCnt="3">
        <dgm:presLayoutVars>
          <dgm:bulletEnabled val="1"/>
        </dgm:presLayoutVars>
      </dgm:prSet>
      <dgm:spPr/>
    </dgm:pt>
    <dgm:pt modelId="{6850E2F8-FD9A-4340-8813-5000C2EE1663}" type="pres">
      <dgm:prSet presAssocID="{B763899F-8D01-AA40-951E-169017B7A809}" presName="spacing" presStyleCnt="0"/>
      <dgm:spPr/>
    </dgm:pt>
    <dgm:pt modelId="{38D22548-F559-0B49-8AFB-4F9422CAF5F9}" type="pres">
      <dgm:prSet presAssocID="{2B536B7F-1004-B946-950A-CB8AD201E9CA}" presName="composite" presStyleCnt="0"/>
      <dgm:spPr/>
    </dgm:pt>
    <dgm:pt modelId="{8850A5C9-2FB3-3D4A-AA07-FCE769027125}" type="pres">
      <dgm:prSet presAssocID="{2B536B7F-1004-B946-950A-CB8AD201E9CA}" presName="imgShp" presStyleLbl="fgImgPlace1" presStyleIdx="2" presStyleCnt="3"/>
      <dgm:spPr/>
    </dgm:pt>
    <dgm:pt modelId="{62059019-C04F-4C4B-B34F-DB5CAD03B8DC}" type="pres">
      <dgm:prSet presAssocID="{2B536B7F-1004-B946-950A-CB8AD201E9CA}" presName="txShp" presStyleLbl="node1" presStyleIdx="2" presStyleCnt="3">
        <dgm:presLayoutVars>
          <dgm:bulletEnabled val="1"/>
        </dgm:presLayoutVars>
      </dgm:prSet>
      <dgm:spPr/>
    </dgm:pt>
  </dgm:ptLst>
  <dgm:cxnLst>
    <dgm:cxn modelId="{3D3FDB2D-5302-CB44-B894-3E9207C14053}" type="presOf" srcId="{2B536B7F-1004-B946-950A-CB8AD201E9CA}" destId="{62059019-C04F-4C4B-B34F-DB5CAD03B8DC}" srcOrd="0" destOrd="0" presId="urn:microsoft.com/office/officeart/2005/8/layout/vList3"/>
    <dgm:cxn modelId="{0F07EC5F-BA1C-624D-ADAB-C998F8039052}" type="presOf" srcId="{8CCB47D8-4654-8A47-A6B8-0405F08CAEA4}" destId="{EDC1F5F4-FEF6-374C-84D5-067D94261D7E}" srcOrd="0" destOrd="0" presId="urn:microsoft.com/office/officeart/2005/8/layout/vList3"/>
    <dgm:cxn modelId="{61C70E6A-8687-2344-9E8D-6C50EFB8C4FA}" type="presOf" srcId="{6BD63977-0131-9545-83D2-0BBAC2A97728}" destId="{CCB84B2F-F420-9D44-8546-55122868A52D}" srcOrd="0" destOrd="0" presId="urn:microsoft.com/office/officeart/2005/8/layout/vList3"/>
    <dgm:cxn modelId="{CE8B3A87-A844-504E-A8EB-09CDF4420FED}" srcId="{5EB43D3F-5BF4-8045-A7F0-F5CC4BA1FD8E}" destId="{8CCB47D8-4654-8A47-A6B8-0405F08CAEA4}" srcOrd="1" destOrd="0" parTransId="{07D4276C-25EA-B642-8B86-81FEC783EBCE}" sibTransId="{B763899F-8D01-AA40-951E-169017B7A809}"/>
    <dgm:cxn modelId="{3082F5A3-4C72-6040-9003-65E2D334E4DF}" srcId="{5EB43D3F-5BF4-8045-A7F0-F5CC4BA1FD8E}" destId="{6BD63977-0131-9545-83D2-0BBAC2A97728}" srcOrd="0" destOrd="0" parTransId="{0CB1D648-B8FB-674D-9AD3-E1E29FC683C1}" sibTransId="{0F0535DE-3C89-A247-9209-1866D5AE32A7}"/>
    <dgm:cxn modelId="{B07BC6B1-7958-4849-95E5-3E0EC5C2D565}" type="presOf" srcId="{5EB43D3F-5BF4-8045-A7F0-F5CC4BA1FD8E}" destId="{94707E6E-E75D-0A41-B2E0-F5B0A7FAD6F8}" srcOrd="0" destOrd="0" presId="urn:microsoft.com/office/officeart/2005/8/layout/vList3"/>
    <dgm:cxn modelId="{729A91E2-53AB-EE4E-914C-3F2B2A8B0BD0}" srcId="{5EB43D3F-5BF4-8045-A7F0-F5CC4BA1FD8E}" destId="{2B536B7F-1004-B946-950A-CB8AD201E9CA}" srcOrd="2" destOrd="0" parTransId="{5B2FEDE3-AE69-A44E-9385-6A31324AB3CE}" sibTransId="{E0F23C69-BF30-7143-88B0-3CF335B5B704}"/>
    <dgm:cxn modelId="{C71029B9-F503-6544-BE45-542CB6B222D5}" type="presParOf" srcId="{94707E6E-E75D-0A41-B2E0-F5B0A7FAD6F8}" destId="{BA105CF3-D062-264C-ADC1-5B5767DD4E78}" srcOrd="0" destOrd="0" presId="urn:microsoft.com/office/officeart/2005/8/layout/vList3"/>
    <dgm:cxn modelId="{40868D19-0259-5040-B043-A0D5CC259D63}" type="presParOf" srcId="{BA105CF3-D062-264C-ADC1-5B5767DD4E78}" destId="{059594A7-87D9-DF40-BF19-90A6E5B35ED7}" srcOrd="0" destOrd="0" presId="urn:microsoft.com/office/officeart/2005/8/layout/vList3"/>
    <dgm:cxn modelId="{5C8B4444-7071-E04B-8F3D-4512190AA38D}" type="presParOf" srcId="{BA105CF3-D062-264C-ADC1-5B5767DD4E78}" destId="{CCB84B2F-F420-9D44-8546-55122868A52D}" srcOrd="1" destOrd="0" presId="urn:microsoft.com/office/officeart/2005/8/layout/vList3"/>
    <dgm:cxn modelId="{9BE9B5A0-1B2C-384B-85EE-EEC43BE83304}" type="presParOf" srcId="{94707E6E-E75D-0A41-B2E0-F5B0A7FAD6F8}" destId="{744CE533-DEBF-7C4D-9BEC-DCBCDA323EF9}" srcOrd="1" destOrd="0" presId="urn:microsoft.com/office/officeart/2005/8/layout/vList3"/>
    <dgm:cxn modelId="{DD711CF8-B8DF-FE42-B095-93DFFAF5F552}" type="presParOf" srcId="{94707E6E-E75D-0A41-B2E0-F5B0A7FAD6F8}" destId="{91A7BF01-2E8A-ED45-A842-853D28A32D97}" srcOrd="2" destOrd="0" presId="urn:microsoft.com/office/officeart/2005/8/layout/vList3"/>
    <dgm:cxn modelId="{10832CDF-4C34-154D-A2C7-8BC97E645C74}" type="presParOf" srcId="{91A7BF01-2E8A-ED45-A842-853D28A32D97}" destId="{F01FF422-8F7D-7B4B-ACEC-C76AAE61B9A8}" srcOrd="0" destOrd="0" presId="urn:microsoft.com/office/officeart/2005/8/layout/vList3"/>
    <dgm:cxn modelId="{1B5D4BE9-EE72-F64C-BE88-2D2D31DE5A45}" type="presParOf" srcId="{91A7BF01-2E8A-ED45-A842-853D28A32D97}" destId="{EDC1F5F4-FEF6-374C-84D5-067D94261D7E}" srcOrd="1" destOrd="0" presId="urn:microsoft.com/office/officeart/2005/8/layout/vList3"/>
    <dgm:cxn modelId="{347C1C7B-5397-044B-8FB8-3929ABFB095F}" type="presParOf" srcId="{94707E6E-E75D-0A41-B2E0-F5B0A7FAD6F8}" destId="{6850E2F8-FD9A-4340-8813-5000C2EE1663}" srcOrd="3" destOrd="0" presId="urn:microsoft.com/office/officeart/2005/8/layout/vList3"/>
    <dgm:cxn modelId="{EF506EC6-C41C-C142-A6C1-15EBD482B95D}" type="presParOf" srcId="{94707E6E-E75D-0A41-B2E0-F5B0A7FAD6F8}" destId="{38D22548-F559-0B49-8AFB-4F9422CAF5F9}" srcOrd="4" destOrd="0" presId="urn:microsoft.com/office/officeart/2005/8/layout/vList3"/>
    <dgm:cxn modelId="{30BA55EA-4599-5C48-A7E7-20CCD6BB7A11}" type="presParOf" srcId="{38D22548-F559-0B49-8AFB-4F9422CAF5F9}" destId="{8850A5C9-2FB3-3D4A-AA07-FCE769027125}" srcOrd="0" destOrd="0" presId="urn:microsoft.com/office/officeart/2005/8/layout/vList3"/>
    <dgm:cxn modelId="{1268BCF5-1ED2-8D4B-A14B-CD4B7EB559B9}" type="presParOf" srcId="{38D22548-F559-0B49-8AFB-4F9422CAF5F9}" destId="{62059019-C04F-4C4B-B34F-DB5CAD03B8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9E95BD-D52E-E146-9152-5DE8A736618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678EB1E-01AC-2141-92DF-7A91DA8EFFE4}">
      <dgm:prSet/>
      <dgm:spPr/>
      <dgm:t>
        <a:bodyPr/>
        <a:lstStyle/>
        <a:p>
          <a:r>
            <a:rPr lang="fr-FR" b="1" i="1"/>
            <a:t>Psychiatrie </a:t>
          </a:r>
          <a:r>
            <a:rPr lang="fr-FR"/>
            <a:t>: </a:t>
          </a:r>
          <a:r>
            <a:rPr lang="fr-FR" b="1"/>
            <a:t>26%</a:t>
          </a:r>
          <a:endParaRPr lang="fr-FR" dirty="0"/>
        </a:p>
      </dgm:t>
    </dgm:pt>
    <dgm:pt modelId="{1AB8A686-C7E1-834A-B257-DEBA2878D576}" type="parTrans" cxnId="{C0765FE6-98D1-DA42-8D00-194B44FC7E59}">
      <dgm:prSet/>
      <dgm:spPr/>
      <dgm:t>
        <a:bodyPr/>
        <a:lstStyle/>
        <a:p>
          <a:endParaRPr lang="fr-FR"/>
        </a:p>
      </dgm:t>
    </dgm:pt>
    <dgm:pt modelId="{E2A9D9AA-676A-CE44-BBE4-437E387FD752}" type="sibTrans" cxnId="{C0765FE6-98D1-DA42-8D00-194B44FC7E59}">
      <dgm:prSet/>
      <dgm:spPr/>
      <dgm:t>
        <a:bodyPr/>
        <a:lstStyle/>
        <a:p>
          <a:endParaRPr lang="fr-FR"/>
        </a:p>
      </dgm:t>
    </dgm:pt>
    <dgm:pt modelId="{9341639D-DDBE-594D-8798-4F72BBB2AAF6}">
      <dgm:prSet/>
      <dgm:spPr/>
      <dgm:t>
        <a:bodyPr/>
        <a:lstStyle/>
        <a:p>
          <a:r>
            <a:rPr lang="fr-FR" b="1" i="1" dirty="0"/>
            <a:t>Médico-social </a:t>
          </a:r>
          <a:r>
            <a:rPr lang="fr-FR" dirty="0"/>
            <a:t>: </a:t>
          </a:r>
          <a:r>
            <a:rPr lang="fr-FR" b="1" dirty="0"/>
            <a:t>40,5%</a:t>
          </a:r>
          <a:br>
            <a:rPr lang="fr-FR" dirty="0"/>
          </a:br>
          <a:endParaRPr lang="fr-FR" dirty="0"/>
        </a:p>
      </dgm:t>
    </dgm:pt>
    <dgm:pt modelId="{A7E68E5C-025A-3F49-AB46-D0F8E4E3AE06}" type="parTrans" cxnId="{0A02D5EA-EEBE-DF49-86C6-1C3A046AAC66}">
      <dgm:prSet/>
      <dgm:spPr/>
      <dgm:t>
        <a:bodyPr/>
        <a:lstStyle/>
        <a:p>
          <a:endParaRPr lang="fr-FR"/>
        </a:p>
      </dgm:t>
    </dgm:pt>
    <dgm:pt modelId="{D3DB9FF7-B11B-F34B-8F31-747C427BFD1D}" type="sibTrans" cxnId="{0A02D5EA-EEBE-DF49-86C6-1C3A046AAC66}">
      <dgm:prSet/>
      <dgm:spPr/>
      <dgm:t>
        <a:bodyPr/>
        <a:lstStyle/>
        <a:p>
          <a:endParaRPr lang="fr-FR"/>
        </a:p>
      </dgm:t>
    </dgm:pt>
    <dgm:pt modelId="{F369CE75-30E0-F147-BF98-9398786BA04E}">
      <dgm:prSet/>
      <dgm:spPr/>
      <dgm:t>
        <a:bodyPr/>
        <a:lstStyle/>
        <a:p>
          <a:pPr>
            <a:buNone/>
          </a:pPr>
          <a:r>
            <a:rPr lang="fr-FR" b="1" i="1" dirty="0"/>
            <a:t>Enseignement-Formation </a:t>
          </a:r>
          <a:r>
            <a:rPr lang="fr-FR" dirty="0"/>
            <a:t>: </a:t>
          </a:r>
          <a:r>
            <a:rPr lang="fr-FR" b="1" dirty="0"/>
            <a:t>0,02%</a:t>
          </a:r>
          <a:endParaRPr lang="fr-FR" dirty="0"/>
        </a:p>
      </dgm:t>
    </dgm:pt>
    <dgm:pt modelId="{3A4DBE80-31D5-8C48-B29F-50C6DEAF1923}" type="parTrans" cxnId="{DE3AB7B4-13C3-6946-93EB-0367DAFB8DF4}">
      <dgm:prSet/>
      <dgm:spPr/>
      <dgm:t>
        <a:bodyPr/>
        <a:lstStyle/>
        <a:p>
          <a:endParaRPr lang="fr-FR"/>
        </a:p>
      </dgm:t>
    </dgm:pt>
    <dgm:pt modelId="{19125A1B-C4C1-1747-A243-DF0D0D1A30E8}" type="sibTrans" cxnId="{DE3AB7B4-13C3-6946-93EB-0367DAFB8DF4}">
      <dgm:prSet/>
      <dgm:spPr/>
      <dgm:t>
        <a:bodyPr/>
        <a:lstStyle/>
        <a:p>
          <a:endParaRPr lang="fr-FR"/>
        </a:p>
      </dgm:t>
    </dgm:pt>
    <dgm:pt modelId="{F0E0136C-98F5-974F-A22C-F17126502086}">
      <dgm:prSet/>
      <dgm:spPr/>
      <dgm:t>
        <a:bodyPr/>
        <a:lstStyle/>
        <a:p>
          <a:pPr>
            <a:buNone/>
          </a:pPr>
          <a:r>
            <a:rPr lang="fr-FR" b="1" i="1" dirty="0"/>
            <a:t>Hôpital général </a:t>
          </a:r>
          <a:r>
            <a:rPr lang="fr-FR" dirty="0"/>
            <a:t>: </a:t>
          </a:r>
          <a:r>
            <a:rPr lang="fr-FR" b="1" dirty="0"/>
            <a:t>16%</a:t>
          </a:r>
          <a:endParaRPr lang="fr-FR" dirty="0"/>
        </a:p>
      </dgm:t>
    </dgm:pt>
    <dgm:pt modelId="{7303A515-52AF-6841-8A8A-AFDC69381D80}" type="parTrans" cxnId="{4BAAA44A-3D14-8342-9ABA-E3EF9F024EE5}">
      <dgm:prSet/>
      <dgm:spPr/>
      <dgm:t>
        <a:bodyPr/>
        <a:lstStyle/>
        <a:p>
          <a:endParaRPr lang="fr-FR"/>
        </a:p>
      </dgm:t>
    </dgm:pt>
    <dgm:pt modelId="{BC9EF410-9FEB-944A-A8E5-824D369900C8}" type="sibTrans" cxnId="{4BAAA44A-3D14-8342-9ABA-E3EF9F024EE5}">
      <dgm:prSet/>
      <dgm:spPr/>
      <dgm:t>
        <a:bodyPr/>
        <a:lstStyle/>
        <a:p>
          <a:endParaRPr lang="fr-FR"/>
        </a:p>
      </dgm:t>
    </dgm:pt>
    <dgm:pt modelId="{BA2F322F-EDBF-DB4F-9BF4-29F3D3275038}">
      <dgm:prSet/>
      <dgm:spPr/>
      <dgm:t>
        <a:bodyPr/>
        <a:lstStyle/>
        <a:p>
          <a:pPr>
            <a:buNone/>
          </a:pPr>
          <a:r>
            <a:rPr lang="fr-FR" b="1" i="1" dirty="0"/>
            <a:t>Judiciaire/Pénitentiaire </a:t>
          </a:r>
          <a:r>
            <a:rPr lang="fr-FR" dirty="0"/>
            <a:t>: </a:t>
          </a:r>
          <a:r>
            <a:rPr lang="fr-FR" b="1" dirty="0"/>
            <a:t>12%</a:t>
          </a:r>
          <a:endParaRPr lang="fr-FR" dirty="0"/>
        </a:p>
      </dgm:t>
    </dgm:pt>
    <dgm:pt modelId="{BACD4DB1-DE46-984A-B10F-1F8136225EF3}" type="parTrans" cxnId="{6796BCB4-D869-5943-BD17-DE83A46A4920}">
      <dgm:prSet/>
      <dgm:spPr/>
      <dgm:t>
        <a:bodyPr/>
        <a:lstStyle/>
        <a:p>
          <a:endParaRPr lang="fr-FR"/>
        </a:p>
      </dgm:t>
    </dgm:pt>
    <dgm:pt modelId="{2BDFAEE5-44F2-4C4A-98F9-5AA80249F0D0}" type="sibTrans" cxnId="{6796BCB4-D869-5943-BD17-DE83A46A4920}">
      <dgm:prSet/>
      <dgm:spPr/>
      <dgm:t>
        <a:bodyPr/>
        <a:lstStyle/>
        <a:p>
          <a:endParaRPr lang="fr-FR"/>
        </a:p>
      </dgm:t>
    </dgm:pt>
    <dgm:pt modelId="{B6811672-80E0-CF4B-849D-AE19D024D414}">
      <dgm:prSet/>
      <dgm:spPr/>
      <dgm:t>
        <a:bodyPr/>
        <a:lstStyle/>
        <a:p>
          <a:pPr>
            <a:buNone/>
          </a:pPr>
          <a:r>
            <a:rPr lang="fr-FR" b="1" i="1" dirty="0"/>
            <a:t>Social </a:t>
          </a:r>
          <a:r>
            <a:rPr lang="fr-FR" dirty="0"/>
            <a:t>: </a:t>
          </a:r>
          <a:r>
            <a:rPr lang="fr-FR" b="1" dirty="0"/>
            <a:t>0,02%</a:t>
          </a:r>
          <a:r>
            <a:rPr lang="fr-FR" dirty="0"/>
            <a:t>. </a:t>
          </a:r>
        </a:p>
      </dgm:t>
    </dgm:pt>
    <dgm:pt modelId="{D6157C38-F2AB-7040-8E0B-997F805DEA63}" type="parTrans" cxnId="{009A8AD4-9A9F-DA4F-96BC-640BE9EBA4A2}">
      <dgm:prSet/>
      <dgm:spPr/>
      <dgm:t>
        <a:bodyPr/>
        <a:lstStyle/>
        <a:p>
          <a:endParaRPr lang="fr-FR"/>
        </a:p>
      </dgm:t>
    </dgm:pt>
    <dgm:pt modelId="{B3A611DD-93B4-7A45-84F5-D04E1032CFB1}" type="sibTrans" cxnId="{009A8AD4-9A9F-DA4F-96BC-640BE9EBA4A2}">
      <dgm:prSet/>
      <dgm:spPr/>
      <dgm:t>
        <a:bodyPr/>
        <a:lstStyle/>
        <a:p>
          <a:endParaRPr lang="fr-FR"/>
        </a:p>
      </dgm:t>
    </dgm:pt>
    <dgm:pt modelId="{B159F4BC-D59C-C141-8F7F-A8A830EAA604}" type="pres">
      <dgm:prSet presAssocID="{319E95BD-D52E-E146-9152-5DE8A7366182}" presName="Name0" presStyleCnt="0">
        <dgm:presLayoutVars>
          <dgm:chMax val="7"/>
          <dgm:chPref val="7"/>
          <dgm:dir/>
        </dgm:presLayoutVars>
      </dgm:prSet>
      <dgm:spPr/>
    </dgm:pt>
    <dgm:pt modelId="{A008551B-E1D1-8242-885F-A5915D68EEA6}" type="pres">
      <dgm:prSet presAssocID="{319E95BD-D52E-E146-9152-5DE8A7366182}" presName="Name1" presStyleCnt="0"/>
      <dgm:spPr/>
    </dgm:pt>
    <dgm:pt modelId="{00BB6A1A-35B3-EE4B-BFDB-FA670F4E6D99}" type="pres">
      <dgm:prSet presAssocID="{319E95BD-D52E-E146-9152-5DE8A7366182}" presName="cycle" presStyleCnt="0"/>
      <dgm:spPr/>
    </dgm:pt>
    <dgm:pt modelId="{06E5BAF1-6F7B-5341-93CB-C1EA4C675AD5}" type="pres">
      <dgm:prSet presAssocID="{319E95BD-D52E-E146-9152-5DE8A7366182}" presName="srcNode" presStyleLbl="node1" presStyleIdx="0" presStyleCnt="6"/>
      <dgm:spPr/>
    </dgm:pt>
    <dgm:pt modelId="{2F60291F-F950-FD4A-A5B6-1388C0A31A36}" type="pres">
      <dgm:prSet presAssocID="{319E95BD-D52E-E146-9152-5DE8A7366182}" presName="conn" presStyleLbl="parChTrans1D2" presStyleIdx="0" presStyleCnt="1"/>
      <dgm:spPr/>
    </dgm:pt>
    <dgm:pt modelId="{70A13E70-695F-CE45-A07B-9803D474638D}" type="pres">
      <dgm:prSet presAssocID="{319E95BD-D52E-E146-9152-5DE8A7366182}" presName="extraNode" presStyleLbl="node1" presStyleIdx="0" presStyleCnt="6"/>
      <dgm:spPr/>
    </dgm:pt>
    <dgm:pt modelId="{C622CB3B-7F08-4B4B-BEDD-BC9A8E183264}" type="pres">
      <dgm:prSet presAssocID="{319E95BD-D52E-E146-9152-5DE8A7366182}" presName="dstNode" presStyleLbl="node1" presStyleIdx="0" presStyleCnt="6"/>
      <dgm:spPr/>
    </dgm:pt>
    <dgm:pt modelId="{BDD83969-C369-3141-B88E-3575B29B92B0}" type="pres">
      <dgm:prSet presAssocID="{4678EB1E-01AC-2141-92DF-7A91DA8EFFE4}" presName="text_1" presStyleLbl="node1" presStyleIdx="0" presStyleCnt="6">
        <dgm:presLayoutVars>
          <dgm:bulletEnabled val="1"/>
        </dgm:presLayoutVars>
      </dgm:prSet>
      <dgm:spPr/>
    </dgm:pt>
    <dgm:pt modelId="{447312A5-BFB8-FA47-A9DC-7DBC4A4D224E}" type="pres">
      <dgm:prSet presAssocID="{4678EB1E-01AC-2141-92DF-7A91DA8EFFE4}" presName="accent_1" presStyleCnt="0"/>
      <dgm:spPr/>
    </dgm:pt>
    <dgm:pt modelId="{9CBCA8A3-5F91-6746-83DC-08E6F9D1BAEF}" type="pres">
      <dgm:prSet presAssocID="{4678EB1E-01AC-2141-92DF-7A91DA8EFFE4}" presName="accentRepeatNode" presStyleLbl="solidFgAcc1" presStyleIdx="0" presStyleCnt="6"/>
      <dgm:spPr/>
    </dgm:pt>
    <dgm:pt modelId="{69E0F982-B8D1-5747-8A52-28E3E937DA8D}" type="pres">
      <dgm:prSet presAssocID="{9341639D-DDBE-594D-8798-4F72BBB2AAF6}" presName="text_2" presStyleLbl="node1" presStyleIdx="1" presStyleCnt="6">
        <dgm:presLayoutVars>
          <dgm:bulletEnabled val="1"/>
        </dgm:presLayoutVars>
      </dgm:prSet>
      <dgm:spPr/>
    </dgm:pt>
    <dgm:pt modelId="{851F107F-6DBD-9D4B-ABA0-652CA5A9AF39}" type="pres">
      <dgm:prSet presAssocID="{9341639D-DDBE-594D-8798-4F72BBB2AAF6}" presName="accent_2" presStyleCnt="0"/>
      <dgm:spPr/>
    </dgm:pt>
    <dgm:pt modelId="{BC58EC11-1C5C-6B49-A2F9-2B1D6C8AF3BE}" type="pres">
      <dgm:prSet presAssocID="{9341639D-DDBE-594D-8798-4F72BBB2AAF6}" presName="accentRepeatNode" presStyleLbl="solidFgAcc1" presStyleIdx="1" presStyleCnt="6"/>
      <dgm:spPr/>
    </dgm:pt>
    <dgm:pt modelId="{003B7BFC-E772-DC49-8ABD-0249DF8C4544}" type="pres">
      <dgm:prSet presAssocID="{F0E0136C-98F5-974F-A22C-F17126502086}" presName="text_3" presStyleLbl="node1" presStyleIdx="2" presStyleCnt="6">
        <dgm:presLayoutVars>
          <dgm:bulletEnabled val="1"/>
        </dgm:presLayoutVars>
      </dgm:prSet>
      <dgm:spPr/>
    </dgm:pt>
    <dgm:pt modelId="{A137B239-CEFC-C445-BDE6-1CD297856FE2}" type="pres">
      <dgm:prSet presAssocID="{F0E0136C-98F5-974F-A22C-F17126502086}" presName="accent_3" presStyleCnt="0"/>
      <dgm:spPr/>
    </dgm:pt>
    <dgm:pt modelId="{3B50EEB0-A232-A441-AC09-15AFC2A35EB6}" type="pres">
      <dgm:prSet presAssocID="{F0E0136C-98F5-974F-A22C-F17126502086}" presName="accentRepeatNode" presStyleLbl="solidFgAcc1" presStyleIdx="2" presStyleCnt="6"/>
      <dgm:spPr/>
    </dgm:pt>
    <dgm:pt modelId="{27B96D61-7295-4849-8309-0C9BD09E592B}" type="pres">
      <dgm:prSet presAssocID="{F369CE75-30E0-F147-BF98-9398786BA04E}" presName="text_4" presStyleLbl="node1" presStyleIdx="3" presStyleCnt="6">
        <dgm:presLayoutVars>
          <dgm:bulletEnabled val="1"/>
        </dgm:presLayoutVars>
      </dgm:prSet>
      <dgm:spPr/>
    </dgm:pt>
    <dgm:pt modelId="{9D642D08-7DAA-AA49-B025-5F58DABA39E6}" type="pres">
      <dgm:prSet presAssocID="{F369CE75-30E0-F147-BF98-9398786BA04E}" presName="accent_4" presStyleCnt="0"/>
      <dgm:spPr/>
    </dgm:pt>
    <dgm:pt modelId="{FF2DCCCF-31A1-1B44-9132-E1A672280F7B}" type="pres">
      <dgm:prSet presAssocID="{F369CE75-30E0-F147-BF98-9398786BA04E}" presName="accentRepeatNode" presStyleLbl="solidFgAcc1" presStyleIdx="3" presStyleCnt="6"/>
      <dgm:spPr/>
    </dgm:pt>
    <dgm:pt modelId="{3F3A1446-EA7E-E348-A011-58BE83427F26}" type="pres">
      <dgm:prSet presAssocID="{BA2F322F-EDBF-DB4F-9BF4-29F3D3275038}" presName="text_5" presStyleLbl="node1" presStyleIdx="4" presStyleCnt="6">
        <dgm:presLayoutVars>
          <dgm:bulletEnabled val="1"/>
        </dgm:presLayoutVars>
      </dgm:prSet>
      <dgm:spPr/>
    </dgm:pt>
    <dgm:pt modelId="{C2BF31A0-24B8-D547-8883-64134A591C0C}" type="pres">
      <dgm:prSet presAssocID="{BA2F322F-EDBF-DB4F-9BF4-29F3D3275038}" presName="accent_5" presStyleCnt="0"/>
      <dgm:spPr/>
    </dgm:pt>
    <dgm:pt modelId="{59AC0C70-178D-5041-BADA-8BF73ADC2DDF}" type="pres">
      <dgm:prSet presAssocID="{BA2F322F-EDBF-DB4F-9BF4-29F3D3275038}" presName="accentRepeatNode" presStyleLbl="solidFgAcc1" presStyleIdx="4" presStyleCnt="6"/>
      <dgm:spPr/>
    </dgm:pt>
    <dgm:pt modelId="{C102CF45-597C-F646-81FD-1C57A78E2A3C}" type="pres">
      <dgm:prSet presAssocID="{B6811672-80E0-CF4B-849D-AE19D024D414}" presName="text_6" presStyleLbl="node1" presStyleIdx="5" presStyleCnt="6">
        <dgm:presLayoutVars>
          <dgm:bulletEnabled val="1"/>
        </dgm:presLayoutVars>
      </dgm:prSet>
      <dgm:spPr/>
    </dgm:pt>
    <dgm:pt modelId="{2FAE8780-98C6-4948-8320-3B92F9F526B8}" type="pres">
      <dgm:prSet presAssocID="{B6811672-80E0-CF4B-849D-AE19D024D414}" presName="accent_6" presStyleCnt="0"/>
      <dgm:spPr/>
    </dgm:pt>
    <dgm:pt modelId="{B88614C5-3D51-AD40-AF3C-5C01970BE4F4}" type="pres">
      <dgm:prSet presAssocID="{B6811672-80E0-CF4B-849D-AE19D024D414}" presName="accentRepeatNode" presStyleLbl="solidFgAcc1" presStyleIdx="5" presStyleCnt="6"/>
      <dgm:spPr/>
    </dgm:pt>
  </dgm:ptLst>
  <dgm:cxnLst>
    <dgm:cxn modelId="{548A7F2E-353E-8C4E-8B73-F383F3221C95}" type="presOf" srcId="{F0E0136C-98F5-974F-A22C-F17126502086}" destId="{003B7BFC-E772-DC49-8ABD-0249DF8C4544}" srcOrd="0" destOrd="0" presId="urn:microsoft.com/office/officeart/2008/layout/VerticalCurvedList"/>
    <dgm:cxn modelId="{9BF3F643-96BF-B940-A773-144EE7D1D80A}" type="presOf" srcId="{E2A9D9AA-676A-CE44-BBE4-437E387FD752}" destId="{2F60291F-F950-FD4A-A5B6-1388C0A31A36}" srcOrd="0" destOrd="0" presId="urn:microsoft.com/office/officeart/2008/layout/VerticalCurvedList"/>
    <dgm:cxn modelId="{4BAAA44A-3D14-8342-9ABA-E3EF9F024EE5}" srcId="{319E95BD-D52E-E146-9152-5DE8A7366182}" destId="{F0E0136C-98F5-974F-A22C-F17126502086}" srcOrd="2" destOrd="0" parTransId="{7303A515-52AF-6841-8A8A-AFDC69381D80}" sibTransId="{BC9EF410-9FEB-944A-A8E5-824D369900C8}"/>
    <dgm:cxn modelId="{8FAFCA93-4750-5340-AE30-35478B6843D7}" type="presOf" srcId="{4678EB1E-01AC-2141-92DF-7A91DA8EFFE4}" destId="{BDD83969-C369-3141-B88E-3575B29B92B0}" srcOrd="0" destOrd="0" presId="urn:microsoft.com/office/officeart/2008/layout/VerticalCurvedList"/>
    <dgm:cxn modelId="{A9D91398-8F12-5841-ABCC-64C9966BF376}" type="presOf" srcId="{9341639D-DDBE-594D-8798-4F72BBB2AAF6}" destId="{69E0F982-B8D1-5747-8A52-28E3E937DA8D}" srcOrd="0" destOrd="0" presId="urn:microsoft.com/office/officeart/2008/layout/VerticalCurvedList"/>
    <dgm:cxn modelId="{DE3AB7B4-13C3-6946-93EB-0367DAFB8DF4}" srcId="{319E95BD-D52E-E146-9152-5DE8A7366182}" destId="{F369CE75-30E0-F147-BF98-9398786BA04E}" srcOrd="3" destOrd="0" parTransId="{3A4DBE80-31D5-8C48-B29F-50C6DEAF1923}" sibTransId="{19125A1B-C4C1-1747-A243-DF0D0D1A30E8}"/>
    <dgm:cxn modelId="{6796BCB4-D869-5943-BD17-DE83A46A4920}" srcId="{319E95BD-D52E-E146-9152-5DE8A7366182}" destId="{BA2F322F-EDBF-DB4F-9BF4-29F3D3275038}" srcOrd="4" destOrd="0" parTransId="{BACD4DB1-DE46-984A-B10F-1F8136225EF3}" sibTransId="{2BDFAEE5-44F2-4C4A-98F9-5AA80249F0D0}"/>
    <dgm:cxn modelId="{A67870B8-8B56-7047-AD1F-8E9FC4DCAC71}" type="presOf" srcId="{F369CE75-30E0-F147-BF98-9398786BA04E}" destId="{27B96D61-7295-4849-8309-0C9BD09E592B}" srcOrd="0" destOrd="0" presId="urn:microsoft.com/office/officeart/2008/layout/VerticalCurvedList"/>
    <dgm:cxn modelId="{46923DBE-7646-FF45-9D9C-E2C5223A2A38}" type="presOf" srcId="{319E95BD-D52E-E146-9152-5DE8A7366182}" destId="{B159F4BC-D59C-C141-8F7F-A8A830EAA604}" srcOrd="0" destOrd="0" presId="urn:microsoft.com/office/officeart/2008/layout/VerticalCurvedList"/>
    <dgm:cxn modelId="{009A8AD4-9A9F-DA4F-96BC-640BE9EBA4A2}" srcId="{319E95BD-D52E-E146-9152-5DE8A7366182}" destId="{B6811672-80E0-CF4B-849D-AE19D024D414}" srcOrd="5" destOrd="0" parTransId="{D6157C38-F2AB-7040-8E0B-997F805DEA63}" sibTransId="{B3A611DD-93B4-7A45-84F5-D04E1032CFB1}"/>
    <dgm:cxn modelId="{7C0F65D8-38BE-3447-96E7-FCADBE2EA267}" type="presOf" srcId="{B6811672-80E0-CF4B-849D-AE19D024D414}" destId="{C102CF45-597C-F646-81FD-1C57A78E2A3C}" srcOrd="0" destOrd="0" presId="urn:microsoft.com/office/officeart/2008/layout/VerticalCurvedList"/>
    <dgm:cxn modelId="{694A4DDB-1420-8640-A269-9FA976746E02}" type="presOf" srcId="{BA2F322F-EDBF-DB4F-9BF4-29F3D3275038}" destId="{3F3A1446-EA7E-E348-A011-58BE83427F26}" srcOrd="0" destOrd="0" presId="urn:microsoft.com/office/officeart/2008/layout/VerticalCurvedList"/>
    <dgm:cxn modelId="{C0765FE6-98D1-DA42-8D00-194B44FC7E59}" srcId="{319E95BD-D52E-E146-9152-5DE8A7366182}" destId="{4678EB1E-01AC-2141-92DF-7A91DA8EFFE4}" srcOrd="0" destOrd="0" parTransId="{1AB8A686-C7E1-834A-B257-DEBA2878D576}" sibTransId="{E2A9D9AA-676A-CE44-BBE4-437E387FD752}"/>
    <dgm:cxn modelId="{0A02D5EA-EEBE-DF49-86C6-1C3A046AAC66}" srcId="{319E95BD-D52E-E146-9152-5DE8A7366182}" destId="{9341639D-DDBE-594D-8798-4F72BBB2AAF6}" srcOrd="1" destOrd="0" parTransId="{A7E68E5C-025A-3F49-AB46-D0F8E4E3AE06}" sibTransId="{D3DB9FF7-B11B-F34B-8F31-747C427BFD1D}"/>
    <dgm:cxn modelId="{99E02ED7-4A09-2242-AAB6-2F883440D3BC}" type="presParOf" srcId="{B159F4BC-D59C-C141-8F7F-A8A830EAA604}" destId="{A008551B-E1D1-8242-885F-A5915D68EEA6}" srcOrd="0" destOrd="0" presId="urn:microsoft.com/office/officeart/2008/layout/VerticalCurvedList"/>
    <dgm:cxn modelId="{E9AACE1B-B65D-9844-877F-19832EE1E47E}" type="presParOf" srcId="{A008551B-E1D1-8242-885F-A5915D68EEA6}" destId="{00BB6A1A-35B3-EE4B-BFDB-FA670F4E6D99}" srcOrd="0" destOrd="0" presId="urn:microsoft.com/office/officeart/2008/layout/VerticalCurvedList"/>
    <dgm:cxn modelId="{224AFA19-DF73-2D46-8716-36B58565A171}" type="presParOf" srcId="{00BB6A1A-35B3-EE4B-BFDB-FA670F4E6D99}" destId="{06E5BAF1-6F7B-5341-93CB-C1EA4C675AD5}" srcOrd="0" destOrd="0" presId="urn:microsoft.com/office/officeart/2008/layout/VerticalCurvedList"/>
    <dgm:cxn modelId="{A2E6B8EE-5663-2646-980D-DFB22B8E0AF2}" type="presParOf" srcId="{00BB6A1A-35B3-EE4B-BFDB-FA670F4E6D99}" destId="{2F60291F-F950-FD4A-A5B6-1388C0A31A36}" srcOrd="1" destOrd="0" presId="urn:microsoft.com/office/officeart/2008/layout/VerticalCurvedList"/>
    <dgm:cxn modelId="{5B04DB4E-C265-C645-B922-93D1A1C6EDD2}" type="presParOf" srcId="{00BB6A1A-35B3-EE4B-BFDB-FA670F4E6D99}" destId="{70A13E70-695F-CE45-A07B-9803D474638D}" srcOrd="2" destOrd="0" presId="urn:microsoft.com/office/officeart/2008/layout/VerticalCurvedList"/>
    <dgm:cxn modelId="{6FC458B3-B90F-6D4F-8533-B962CAE11966}" type="presParOf" srcId="{00BB6A1A-35B3-EE4B-BFDB-FA670F4E6D99}" destId="{C622CB3B-7F08-4B4B-BEDD-BC9A8E183264}" srcOrd="3" destOrd="0" presId="urn:microsoft.com/office/officeart/2008/layout/VerticalCurvedList"/>
    <dgm:cxn modelId="{6A27CF19-F89F-0042-8647-BA7F3480491F}" type="presParOf" srcId="{A008551B-E1D1-8242-885F-A5915D68EEA6}" destId="{BDD83969-C369-3141-B88E-3575B29B92B0}" srcOrd="1" destOrd="0" presId="urn:microsoft.com/office/officeart/2008/layout/VerticalCurvedList"/>
    <dgm:cxn modelId="{1CB9B0F9-89B5-964C-A5EB-635CE93A0610}" type="presParOf" srcId="{A008551B-E1D1-8242-885F-A5915D68EEA6}" destId="{447312A5-BFB8-FA47-A9DC-7DBC4A4D224E}" srcOrd="2" destOrd="0" presId="urn:microsoft.com/office/officeart/2008/layout/VerticalCurvedList"/>
    <dgm:cxn modelId="{28E0E091-9710-304A-B63D-B50D3B2D89E0}" type="presParOf" srcId="{447312A5-BFB8-FA47-A9DC-7DBC4A4D224E}" destId="{9CBCA8A3-5F91-6746-83DC-08E6F9D1BAEF}" srcOrd="0" destOrd="0" presId="urn:microsoft.com/office/officeart/2008/layout/VerticalCurvedList"/>
    <dgm:cxn modelId="{70BE8221-6146-CB4A-AD82-19BB526FC780}" type="presParOf" srcId="{A008551B-E1D1-8242-885F-A5915D68EEA6}" destId="{69E0F982-B8D1-5747-8A52-28E3E937DA8D}" srcOrd="3" destOrd="0" presId="urn:microsoft.com/office/officeart/2008/layout/VerticalCurvedList"/>
    <dgm:cxn modelId="{8CB1CE9F-E5B5-AA4C-9994-2E0A6CA58AC5}" type="presParOf" srcId="{A008551B-E1D1-8242-885F-A5915D68EEA6}" destId="{851F107F-6DBD-9D4B-ABA0-652CA5A9AF39}" srcOrd="4" destOrd="0" presId="urn:microsoft.com/office/officeart/2008/layout/VerticalCurvedList"/>
    <dgm:cxn modelId="{BD0C1762-6986-8D40-96AF-51C205C2F893}" type="presParOf" srcId="{851F107F-6DBD-9D4B-ABA0-652CA5A9AF39}" destId="{BC58EC11-1C5C-6B49-A2F9-2B1D6C8AF3BE}" srcOrd="0" destOrd="0" presId="urn:microsoft.com/office/officeart/2008/layout/VerticalCurvedList"/>
    <dgm:cxn modelId="{BE7CD21B-268B-0142-A2E1-7FF22CCFD029}" type="presParOf" srcId="{A008551B-E1D1-8242-885F-A5915D68EEA6}" destId="{003B7BFC-E772-DC49-8ABD-0249DF8C4544}" srcOrd="5" destOrd="0" presId="urn:microsoft.com/office/officeart/2008/layout/VerticalCurvedList"/>
    <dgm:cxn modelId="{38E3A181-3833-B648-82E4-2147F8CA9BEF}" type="presParOf" srcId="{A008551B-E1D1-8242-885F-A5915D68EEA6}" destId="{A137B239-CEFC-C445-BDE6-1CD297856FE2}" srcOrd="6" destOrd="0" presId="urn:microsoft.com/office/officeart/2008/layout/VerticalCurvedList"/>
    <dgm:cxn modelId="{E6F49CF1-4602-8744-A757-6C6D607CC44E}" type="presParOf" srcId="{A137B239-CEFC-C445-BDE6-1CD297856FE2}" destId="{3B50EEB0-A232-A441-AC09-15AFC2A35EB6}" srcOrd="0" destOrd="0" presId="urn:microsoft.com/office/officeart/2008/layout/VerticalCurvedList"/>
    <dgm:cxn modelId="{F490EAE5-B70C-6B49-9513-E51AAB0D62E3}" type="presParOf" srcId="{A008551B-E1D1-8242-885F-A5915D68EEA6}" destId="{27B96D61-7295-4849-8309-0C9BD09E592B}" srcOrd="7" destOrd="0" presId="urn:microsoft.com/office/officeart/2008/layout/VerticalCurvedList"/>
    <dgm:cxn modelId="{B7DE0EC0-2D67-A34D-B512-52ED45E803D4}" type="presParOf" srcId="{A008551B-E1D1-8242-885F-A5915D68EEA6}" destId="{9D642D08-7DAA-AA49-B025-5F58DABA39E6}" srcOrd="8" destOrd="0" presId="urn:microsoft.com/office/officeart/2008/layout/VerticalCurvedList"/>
    <dgm:cxn modelId="{95049248-8E62-5043-A041-BFBE65A938E6}" type="presParOf" srcId="{9D642D08-7DAA-AA49-B025-5F58DABA39E6}" destId="{FF2DCCCF-31A1-1B44-9132-E1A672280F7B}" srcOrd="0" destOrd="0" presId="urn:microsoft.com/office/officeart/2008/layout/VerticalCurvedList"/>
    <dgm:cxn modelId="{CEFF55B9-EEE6-5142-BD47-63F9FA24AF9A}" type="presParOf" srcId="{A008551B-E1D1-8242-885F-A5915D68EEA6}" destId="{3F3A1446-EA7E-E348-A011-58BE83427F26}" srcOrd="9" destOrd="0" presId="urn:microsoft.com/office/officeart/2008/layout/VerticalCurvedList"/>
    <dgm:cxn modelId="{6F95DDE1-1031-8E46-BC58-6FE8038AA85B}" type="presParOf" srcId="{A008551B-E1D1-8242-885F-A5915D68EEA6}" destId="{C2BF31A0-24B8-D547-8883-64134A591C0C}" srcOrd="10" destOrd="0" presId="urn:microsoft.com/office/officeart/2008/layout/VerticalCurvedList"/>
    <dgm:cxn modelId="{48B93D48-9EEA-0546-B569-CD26BA16A431}" type="presParOf" srcId="{C2BF31A0-24B8-D547-8883-64134A591C0C}" destId="{59AC0C70-178D-5041-BADA-8BF73ADC2DDF}" srcOrd="0" destOrd="0" presId="urn:microsoft.com/office/officeart/2008/layout/VerticalCurvedList"/>
    <dgm:cxn modelId="{95F0A1FE-D54E-D444-8523-497844F887B6}" type="presParOf" srcId="{A008551B-E1D1-8242-885F-A5915D68EEA6}" destId="{C102CF45-597C-F646-81FD-1C57A78E2A3C}" srcOrd="11" destOrd="0" presId="urn:microsoft.com/office/officeart/2008/layout/VerticalCurvedList"/>
    <dgm:cxn modelId="{8537C099-DBAF-B84A-BFF2-D7F55F76D4EE}" type="presParOf" srcId="{A008551B-E1D1-8242-885F-A5915D68EEA6}" destId="{2FAE8780-98C6-4948-8320-3B92F9F526B8}" srcOrd="12" destOrd="0" presId="urn:microsoft.com/office/officeart/2008/layout/VerticalCurvedList"/>
    <dgm:cxn modelId="{5CC8483B-274C-A541-AACC-A9214F9CADBA}" type="presParOf" srcId="{2FAE8780-98C6-4948-8320-3B92F9F526B8}" destId="{B88614C5-3D51-AD40-AF3C-5C01970BE4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40CF4-89A5-944A-9612-2F88A6E46B71}">
      <dsp:nvSpPr>
        <dsp:cNvPr id="0" name=""/>
        <dsp:cNvSpPr/>
      </dsp:nvSpPr>
      <dsp:spPr>
        <a:xfrm>
          <a:off x="0" y="209610"/>
          <a:ext cx="2785949" cy="1671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Un master à la fois professionnalisant et orienté vers la recherche</a:t>
          </a:r>
        </a:p>
      </dsp:txBody>
      <dsp:txXfrm>
        <a:off x="0" y="209610"/>
        <a:ext cx="2785949" cy="1671569"/>
      </dsp:txXfrm>
    </dsp:sp>
    <dsp:sp modelId="{A31E8D31-94E4-5243-95DA-AEAA602A2FD9}">
      <dsp:nvSpPr>
        <dsp:cNvPr id="0" name=""/>
        <dsp:cNvSpPr/>
      </dsp:nvSpPr>
      <dsp:spPr>
        <a:xfrm>
          <a:off x="3064544" y="209610"/>
          <a:ext cx="2785949" cy="1671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Un enseignement résolument généraliste, à la fois théorique, scientifique et professionnalisant. </a:t>
          </a:r>
        </a:p>
      </dsp:txBody>
      <dsp:txXfrm>
        <a:off x="3064544" y="209610"/>
        <a:ext cx="2785949" cy="1671569"/>
      </dsp:txXfrm>
    </dsp:sp>
    <dsp:sp modelId="{71B68ECA-567B-F545-ADB5-CC6AFEBDCF42}">
      <dsp:nvSpPr>
        <dsp:cNvPr id="0" name=""/>
        <dsp:cNvSpPr/>
      </dsp:nvSpPr>
      <dsp:spPr>
        <a:xfrm>
          <a:off x="6129090" y="209610"/>
          <a:ext cx="2785949" cy="1671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Un enseignement qui fournit des outils professionnels</a:t>
          </a:r>
        </a:p>
      </dsp:txBody>
      <dsp:txXfrm>
        <a:off x="6129090" y="209610"/>
        <a:ext cx="2785949" cy="1671569"/>
      </dsp:txXfrm>
    </dsp:sp>
    <dsp:sp modelId="{61559472-9282-C54E-8863-D760BD9B9A08}">
      <dsp:nvSpPr>
        <dsp:cNvPr id="0" name=""/>
        <dsp:cNvSpPr/>
      </dsp:nvSpPr>
      <dsp:spPr>
        <a:xfrm>
          <a:off x="0" y="2159774"/>
          <a:ext cx="2785949" cy="1671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Un master organisé autours des expériences de stages qui irriguent la formation</a:t>
          </a:r>
        </a:p>
      </dsp:txBody>
      <dsp:txXfrm>
        <a:off x="0" y="2159774"/>
        <a:ext cx="2785949" cy="1671569"/>
      </dsp:txXfrm>
    </dsp:sp>
    <dsp:sp modelId="{CFEA2B33-9EBF-D84E-9923-BF56637D8BB6}">
      <dsp:nvSpPr>
        <dsp:cNvPr id="0" name=""/>
        <dsp:cNvSpPr/>
      </dsp:nvSpPr>
      <dsp:spPr>
        <a:xfrm>
          <a:off x="3064545" y="2159774"/>
          <a:ext cx="2785949" cy="1671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Des enseignements données par des universitaires et des praticiens de terrain</a:t>
          </a:r>
        </a:p>
      </dsp:txBody>
      <dsp:txXfrm>
        <a:off x="3064545" y="2159774"/>
        <a:ext cx="2785949" cy="1671569"/>
      </dsp:txXfrm>
    </dsp:sp>
    <dsp:sp modelId="{9BB68682-8655-CF42-90C2-99C5D2FB8E2B}">
      <dsp:nvSpPr>
        <dsp:cNvPr id="0" name=""/>
        <dsp:cNvSpPr/>
      </dsp:nvSpPr>
      <dsp:spPr>
        <a:xfrm>
          <a:off x="6129090" y="2159774"/>
          <a:ext cx="2785949" cy="1671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Des espaces d’élaborations de la pratique et du positionnement professionnel</a:t>
          </a:r>
        </a:p>
      </dsp:txBody>
      <dsp:txXfrm>
        <a:off x="6129090" y="2159774"/>
        <a:ext cx="2785949" cy="1671569"/>
      </dsp:txXfrm>
    </dsp:sp>
    <dsp:sp modelId="{80644E1B-1FE7-B743-8BCA-CF51C3698115}">
      <dsp:nvSpPr>
        <dsp:cNvPr id="0" name=""/>
        <dsp:cNvSpPr/>
      </dsp:nvSpPr>
      <dsp:spPr>
        <a:xfrm>
          <a:off x="3064545" y="4109939"/>
          <a:ext cx="2785949" cy="1671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Des enseignement en appui sur les recherches actuelles du Centre de Recherche en Psychopathologie et Psychologie Clinique (CRPPC)</a:t>
          </a:r>
        </a:p>
      </dsp:txBody>
      <dsp:txXfrm>
        <a:off x="3064545" y="4109939"/>
        <a:ext cx="2785949" cy="16715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CFDE0-FDD7-1642-B12E-B00ACBF39398}">
      <dsp:nvSpPr>
        <dsp:cNvPr id="0" name=""/>
        <dsp:cNvSpPr/>
      </dsp:nvSpPr>
      <dsp:spPr>
        <a:xfrm rot="10800000">
          <a:off x="1730105" y="1998"/>
          <a:ext cx="6455831" cy="416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Petites annonces: 32.9 %</a:t>
          </a:r>
        </a:p>
      </dsp:txBody>
      <dsp:txXfrm rot="10800000">
        <a:off x="1834118" y="1998"/>
        <a:ext cx="6351818" cy="416051"/>
      </dsp:txXfrm>
    </dsp:sp>
    <dsp:sp modelId="{CC3AD446-2236-A24C-8F7A-9D8A737059E4}">
      <dsp:nvSpPr>
        <dsp:cNvPr id="0" name=""/>
        <dsp:cNvSpPr/>
      </dsp:nvSpPr>
      <dsp:spPr>
        <a:xfrm>
          <a:off x="1522080" y="1998"/>
          <a:ext cx="416051" cy="4160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E7242-6BED-4541-96E9-5CF078F96424}">
      <dsp:nvSpPr>
        <dsp:cNvPr id="0" name=""/>
        <dsp:cNvSpPr/>
      </dsp:nvSpPr>
      <dsp:spPr>
        <a:xfrm rot="10800000">
          <a:off x="1730105" y="542243"/>
          <a:ext cx="6455831" cy="416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Réseau (personnel, professionnel...): 24.7 %</a:t>
          </a:r>
        </a:p>
      </dsp:txBody>
      <dsp:txXfrm rot="10800000">
        <a:off x="1834118" y="542243"/>
        <a:ext cx="6351818" cy="416051"/>
      </dsp:txXfrm>
    </dsp:sp>
    <dsp:sp modelId="{A40C2C71-23B9-2948-A5EF-F5FB8D01621E}">
      <dsp:nvSpPr>
        <dsp:cNvPr id="0" name=""/>
        <dsp:cNvSpPr/>
      </dsp:nvSpPr>
      <dsp:spPr>
        <a:xfrm>
          <a:off x="1522080" y="542243"/>
          <a:ext cx="416051" cy="4160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69C8A-6AE8-0C4C-95F5-1E6C12C7AD5C}">
      <dsp:nvSpPr>
        <dsp:cNvPr id="0" name=""/>
        <dsp:cNvSpPr/>
      </dsp:nvSpPr>
      <dsp:spPr>
        <a:xfrm rot="10800000">
          <a:off x="1730105" y="1082489"/>
          <a:ext cx="6455831" cy="416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Stage ou alternance: 21.9 %</a:t>
          </a:r>
        </a:p>
      </dsp:txBody>
      <dsp:txXfrm rot="10800000">
        <a:off x="1834118" y="1082489"/>
        <a:ext cx="6351818" cy="416051"/>
      </dsp:txXfrm>
    </dsp:sp>
    <dsp:sp modelId="{118AB992-FCF5-FA42-9916-E85087956E84}">
      <dsp:nvSpPr>
        <dsp:cNvPr id="0" name=""/>
        <dsp:cNvSpPr/>
      </dsp:nvSpPr>
      <dsp:spPr>
        <a:xfrm>
          <a:off x="1522080" y="1082489"/>
          <a:ext cx="416051" cy="4160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7D9A3-C0D4-F14C-A39E-DE795817BA4F}">
      <dsp:nvSpPr>
        <dsp:cNvPr id="0" name=""/>
        <dsp:cNvSpPr/>
      </dsp:nvSpPr>
      <dsp:spPr>
        <a:xfrm rot="10800000">
          <a:off x="1730105" y="1622734"/>
          <a:ext cx="6455831" cy="416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Autre: 8.2 %</a:t>
          </a:r>
        </a:p>
      </dsp:txBody>
      <dsp:txXfrm rot="10800000">
        <a:off x="1834118" y="1622734"/>
        <a:ext cx="6351818" cy="416051"/>
      </dsp:txXfrm>
    </dsp:sp>
    <dsp:sp modelId="{7DCF9924-65D6-8947-95C4-28997A6EDACE}">
      <dsp:nvSpPr>
        <dsp:cNvPr id="0" name=""/>
        <dsp:cNvSpPr/>
      </dsp:nvSpPr>
      <dsp:spPr>
        <a:xfrm>
          <a:off x="1522080" y="1622734"/>
          <a:ext cx="416051" cy="4160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46351-CB41-434B-8559-BF1A5D305131}">
      <dsp:nvSpPr>
        <dsp:cNvPr id="0" name=""/>
        <dsp:cNvSpPr/>
      </dsp:nvSpPr>
      <dsp:spPr>
        <a:xfrm rot="10800000">
          <a:off x="1730105" y="2162980"/>
          <a:ext cx="6455831" cy="416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Candidature spontanée: 6.8 %</a:t>
          </a:r>
        </a:p>
      </dsp:txBody>
      <dsp:txXfrm rot="10800000">
        <a:off x="1834118" y="2162980"/>
        <a:ext cx="6351818" cy="416051"/>
      </dsp:txXfrm>
    </dsp:sp>
    <dsp:sp modelId="{7F5C94F0-9F45-9940-AA43-A30EF14B4609}">
      <dsp:nvSpPr>
        <dsp:cNvPr id="0" name=""/>
        <dsp:cNvSpPr/>
      </dsp:nvSpPr>
      <dsp:spPr>
        <a:xfrm>
          <a:off x="1522080" y="2162980"/>
          <a:ext cx="416051" cy="4160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F211A-CBDA-294F-8C2B-A6D977A84BA5}">
      <dsp:nvSpPr>
        <dsp:cNvPr id="0" name=""/>
        <dsp:cNvSpPr/>
      </dsp:nvSpPr>
      <dsp:spPr>
        <a:xfrm rot="10800000">
          <a:off x="1730105" y="2703225"/>
          <a:ext cx="6455831" cy="416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Site spécialisé (Pôle emploi, forum, site dédié...): 2.7 %</a:t>
          </a:r>
        </a:p>
      </dsp:txBody>
      <dsp:txXfrm rot="10800000">
        <a:off x="1834118" y="2703225"/>
        <a:ext cx="6351818" cy="416051"/>
      </dsp:txXfrm>
    </dsp:sp>
    <dsp:sp modelId="{BD7B337A-2C1A-8F48-86BF-F05E95A40268}">
      <dsp:nvSpPr>
        <dsp:cNvPr id="0" name=""/>
        <dsp:cNvSpPr/>
      </dsp:nvSpPr>
      <dsp:spPr>
        <a:xfrm>
          <a:off x="1522080" y="2703225"/>
          <a:ext cx="416051" cy="4160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CC230-1270-8342-AB9D-FA8A6C91018F}">
      <dsp:nvSpPr>
        <dsp:cNvPr id="0" name=""/>
        <dsp:cNvSpPr/>
      </dsp:nvSpPr>
      <dsp:spPr>
        <a:xfrm rot="10800000">
          <a:off x="1730105" y="3243471"/>
          <a:ext cx="6455831" cy="416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Dépôt de CV sur Internet: 1.4 %</a:t>
          </a:r>
        </a:p>
      </dsp:txBody>
      <dsp:txXfrm rot="10800000">
        <a:off x="1834118" y="3243471"/>
        <a:ext cx="6351818" cy="416051"/>
      </dsp:txXfrm>
    </dsp:sp>
    <dsp:sp modelId="{70FB5A87-F19F-2B40-9C19-9A5255FF3C43}">
      <dsp:nvSpPr>
        <dsp:cNvPr id="0" name=""/>
        <dsp:cNvSpPr/>
      </dsp:nvSpPr>
      <dsp:spPr>
        <a:xfrm>
          <a:off x="1522080" y="3243471"/>
          <a:ext cx="416051" cy="4160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38818-634B-A841-8BE9-92008A009413}">
      <dsp:nvSpPr>
        <dsp:cNvPr id="0" name=""/>
        <dsp:cNvSpPr/>
      </dsp:nvSpPr>
      <dsp:spPr>
        <a:xfrm rot="10800000">
          <a:off x="1730105" y="3783716"/>
          <a:ext cx="6455831" cy="416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Intérim: 1.4 %</a:t>
          </a:r>
        </a:p>
      </dsp:txBody>
      <dsp:txXfrm rot="10800000">
        <a:off x="1834118" y="3783716"/>
        <a:ext cx="6351818" cy="416051"/>
      </dsp:txXfrm>
    </dsp:sp>
    <dsp:sp modelId="{800BB01B-504C-4D44-AFB3-A278886CD0AA}">
      <dsp:nvSpPr>
        <dsp:cNvPr id="0" name=""/>
        <dsp:cNvSpPr/>
      </dsp:nvSpPr>
      <dsp:spPr>
        <a:xfrm>
          <a:off x="1522080" y="3783716"/>
          <a:ext cx="416051" cy="4160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57531-76E8-CA4D-AB47-8B5DEE797B97}">
      <dsp:nvSpPr>
        <dsp:cNvPr id="0" name=""/>
        <dsp:cNvSpPr/>
      </dsp:nvSpPr>
      <dsp:spPr>
        <a:xfrm>
          <a:off x="804897" y="0"/>
          <a:ext cx="5554440" cy="555444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EE111-0FEB-9648-B67E-6E3D429C1DBC}">
      <dsp:nvSpPr>
        <dsp:cNvPr id="0" name=""/>
        <dsp:cNvSpPr/>
      </dsp:nvSpPr>
      <dsp:spPr>
        <a:xfrm>
          <a:off x="3582117" y="556329"/>
          <a:ext cx="3610386" cy="14801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Stage de </a:t>
          </a:r>
          <a:r>
            <a:rPr lang="fr-FR" sz="1500" b="1" kern="1200" dirty="0"/>
            <a:t>300 h minimum </a:t>
          </a:r>
          <a:r>
            <a:rPr lang="fr-FR" sz="1500" kern="1200" dirty="0"/>
            <a:t>encadré par </a:t>
          </a:r>
          <a:r>
            <a:rPr lang="fr-FR" sz="1500" b="1" kern="1200" dirty="0"/>
            <a:t>un psychologue </a:t>
          </a:r>
          <a:r>
            <a:rPr lang="fr-FR" sz="1500" kern="1200" dirty="0"/>
            <a:t>(idéalement) clinicien référé à la théorie psychanalytique. </a:t>
          </a:r>
        </a:p>
      </dsp:txBody>
      <dsp:txXfrm>
        <a:off x="3654371" y="628583"/>
        <a:ext cx="3465878" cy="1335628"/>
      </dsp:txXfrm>
    </dsp:sp>
    <dsp:sp modelId="{6F7AA270-3B38-AA46-9146-53E822EC69C3}">
      <dsp:nvSpPr>
        <dsp:cNvPr id="0" name=""/>
        <dsp:cNvSpPr/>
      </dsp:nvSpPr>
      <dsp:spPr>
        <a:xfrm>
          <a:off x="3582117" y="2142239"/>
          <a:ext cx="3610386" cy="8461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UE à valider</a:t>
          </a:r>
        </a:p>
      </dsp:txBody>
      <dsp:txXfrm>
        <a:off x="3623424" y="2183546"/>
        <a:ext cx="3527772" cy="763570"/>
      </dsp:txXfrm>
    </dsp:sp>
    <dsp:sp modelId="{4C520105-6AD6-CE48-8B72-5749F4927005}">
      <dsp:nvSpPr>
        <dsp:cNvPr id="0" name=""/>
        <dsp:cNvSpPr/>
      </dsp:nvSpPr>
      <dsp:spPr>
        <a:xfrm>
          <a:off x="3582117" y="3094196"/>
          <a:ext cx="3610386" cy="8461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Un </a:t>
          </a:r>
          <a:r>
            <a:rPr lang="fr-FR" sz="1500" b="1" kern="1200" dirty="0"/>
            <a:t>mémoire de recherche à élaborer sur deux ans </a:t>
          </a:r>
          <a:r>
            <a:rPr lang="fr-FR" sz="1500" kern="1200" dirty="0"/>
            <a:t>(mémoire intermédiaire à rendre en fin de M1) </a:t>
          </a:r>
        </a:p>
      </dsp:txBody>
      <dsp:txXfrm>
        <a:off x="3623424" y="3135503"/>
        <a:ext cx="3527772" cy="763570"/>
      </dsp:txXfrm>
    </dsp:sp>
    <dsp:sp modelId="{D9CB98D2-CEBA-7348-A9E1-C177467C2580}">
      <dsp:nvSpPr>
        <dsp:cNvPr id="0" name=""/>
        <dsp:cNvSpPr/>
      </dsp:nvSpPr>
      <dsp:spPr>
        <a:xfrm>
          <a:off x="3582117" y="4046153"/>
          <a:ext cx="3610386" cy="8461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Un </a:t>
          </a:r>
          <a:r>
            <a:rPr lang="fr-FR" sz="1500" b="1" kern="1200" dirty="0"/>
            <a:t>mémoire d’élaboration du positionnement clinique </a:t>
          </a:r>
          <a:r>
            <a:rPr lang="fr-FR" sz="1500" kern="1200" dirty="0"/>
            <a:t>à rendre en fin de M1</a:t>
          </a:r>
        </a:p>
      </dsp:txBody>
      <dsp:txXfrm>
        <a:off x="3623424" y="4087460"/>
        <a:ext cx="3527772" cy="763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606DE-7DAA-7046-A492-9E762C56BC93}">
      <dsp:nvSpPr>
        <dsp:cNvPr id="0" name=""/>
        <dsp:cNvSpPr/>
      </dsp:nvSpPr>
      <dsp:spPr>
        <a:xfrm>
          <a:off x="0" y="149298"/>
          <a:ext cx="10515239" cy="4524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kern="1200" dirty="0"/>
            <a:t>Le master permet d’acquérir le titre de psychologue et celui de psychothérapeute*</a:t>
          </a:r>
        </a:p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* Sous condition</a:t>
          </a:r>
        </a:p>
      </dsp:txBody>
      <dsp:txXfrm>
        <a:off x="220892" y="370190"/>
        <a:ext cx="10073455" cy="4083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C8C9C-EF86-374E-A5FC-5FEE1C486C08}">
      <dsp:nvSpPr>
        <dsp:cNvPr id="0" name=""/>
        <dsp:cNvSpPr/>
      </dsp:nvSpPr>
      <dsp:spPr>
        <a:xfrm>
          <a:off x="0" y="56700"/>
          <a:ext cx="10515239" cy="5012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3400" kern="1200" dirty="0"/>
            <a:t>Le Master Psychologie :</a:t>
          </a:r>
        </a:p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3400" kern="1200" dirty="0"/>
            <a:t> « Psychopathologie et Psychologie Clinique » vise à former des psychologues </a:t>
          </a:r>
          <a:r>
            <a:rPr lang="fr-FR" sz="3400" kern="1200" dirty="0" err="1"/>
            <a:t>praticien.nes</a:t>
          </a:r>
          <a:r>
            <a:rPr lang="fr-FR" sz="3400" kern="1200" dirty="0"/>
            <a:t>, orienté.es sur l’élaboration et la mise en œuvre de dispositifs de prévention, d’accompagnement et de soins psychiques dans des secteurs d’activités diversifiés (publics et privés). </a:t>
          </a:r>
        </a:p>
      </dsp:txBody>
      <dsp:txXfrm>
        <a:off x="244679" y="301379"/>
        <a:ext cx="10025881" cy="4522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054E-B772-7949-B47D-D152AE01637E}">
      <dsp:nvSpPr>
        <dsp:cNvPr id="0" name=""/>
        <dsp:cNvSpPr/>
      </dsp:nvSpPr>
      <dsp:spPr>
        <a:xfrm>
          <a:off x="0" y="10558"/>
          <a:ext cx="3573787" cy="2144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700" kern="1200" dirty="0"/>
            <a:t>Psychiatrie, pédopsychiatrie, </a:t>
          </a:r>
          <a:r>
            <a:rPr lang="fr-FR" sz="1700" kern="1200" dirty="0" err="1"/>
            <a:t>géronto</a:t>
          </a:r>
          <a:r>
            <a:rPr lang="fr-FR" sz="1700" kern="1200" dirty="0"/>
            <a:t>-psychiatrie.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fr-FR" sz="1700" kern="1200" dirty="0"/>
        </a:p>
      </dsp:txBody>
      <dsp:txXfrm>
        <a:off x="0" y="10558"/>
        <a:ext cx="3573787" cy="2144272"/>
      </dsp:txXfrm>
    </dsp:sp>
    <dsp:sp modelId="{98146CE1-1879-9445-8E7E-2B6D0B3F7812}">
      <dsp:nvSpPr>
        <dsp:cNvPr id="0" name=""/>
        <dsp:cNvSpPr/>
      </dsp:nvSpPr>
      <dsp:spPr>
        <a:xfrm>
          <a:off x="3931166" y="10558"/>
          <a:ext cx="3573787" cy="2144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700" kern="1200" dirty="0"/>
            <a:t>Education </a:t>
          </a:r>
          <a:r>
            <a:rPr lang="fr-FR" sz="1700" kern="1200" dirty="0" err="1"/>
            <a:t>spé́cialisé́e</a:t>
          </a:r>
          <a:r>
            <a:rPr lang="fr-FR" sz="1700" kern="1200" dirty="0"/>
            <a:t> (enfant, </a:t>
          </a:r>
          <a:r>
            <a:rPr lang="fr-FR" sz="1700" kern="1200" dirty="0" err="1"/>
            <a:t>adolescent.e</a:t>
          </a:r>
          <a:r>
            <a:rPr lang="fr-FR" sz="1700" kern="1200" dirty="0"/>
            <a:t>, adulte), services de prévention (de la maltraitance, de la délinquance...).</a:t>
          </a:r>
        </a:p>
      </dsp:txBody>
      <dsp:txXfrm>
        <a:off x="3931166" y="10558"/>
        <a:ext cx="3573787" cy="2144272"/>
      </dsp:txXfrm>
    </dsp:sp>
    <dsp:sp modelId="{60A38127-FFCD-544E-BC8F-52B8E43557B2}">
      <dsp:nvSpPr>
        <dsp:cNvPr id="0" name=""/>
        <dsp:cNvSpPr/>
      </dsp:nvSpPr>
      <dsp:spPr>
        <a:xfrm>
          <a:off x="7862332" y="10558"/>
          <a:ext cx="3573787" cy="2144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700" kern="1200" dirty="0"/>
            <a:t>Services de soins somatiques (hôpital général, services de soins spécialises, centres de réadaptation, urgences, réanimations, centre de traitement et d’</a:t>
          </a:r>
          <a:r>
            <a:rPr lang="fr-FR" sz="1700" kern="1200" dirty="0" err="1"/>
            <a:t>é́tude</a:t>
          </a:r>
          <a:r>
            <a:rPr lang="fr-FR" sz="1700" kern="1200" dirty="0"/>
            <a:t> de la douleur).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fr-FR" sz="1700" kern="1200" dirty="0"/>
        </a:p>
      </dsp:txBody>
      <dsp:txXfrm>
        <a:off x="7862332" y="10558"/>
        <a:ext cx="3573787" cy="2144272"/>
      </dsp:txXfrm>
    </dsp:sp>
    <dsp:sp modelId="{E06DABE0-0BE8-AF44-97D7-76414BB66178}">
      <dsp:nvSpPr>
        <dsp:cNvPr id="0" name=""/>
        <dsp:cNvSpPr/>
      </dsp:nvSpPr>
      <dsp:spPr>
        <a:xfrm>
          <a:off x="1965583" y="2512209"/>
          <a:ext cx="3573787" cy="2144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700" kern="1200" dirty="0"/>
            <a:t>Institutions </a:t>
          </a:r>
          <a:r>
            <a:rPr lang="fr-FR" sz="1700" kern="1200" dirty="0" err="1"/>
            <a:t>médico-psycho-sociales</a:t>
          </a:r>
          <a:r>
            <a:rPr lang="fr-FR" sz="1700" kern="1200" dirty="0"/>
            <a:t> (CAMSP, CMPP, services de prévention, IMP, IMPro, etc.).</a:t>
          </a:r>
        </a:p>
      </dsp:txBody>
      <dsp:txXfrm>
        <a:off x="1965583" y="2512209"/>
        <a:ext cx="3573787" cy="2144272"/>
      </dsp:txXfrm>
    </dsp:sp>
    <dsp:sp modelId="{0C6927A4-F1CC-CC42-A37F-58E56E353237}">
      <dsp:nvSpPr>
        <dsp:cNvPr id="0" name=""/>
        <dsp:cNvSpPr/>
      </dsp:nvSpPr>
      <dsp:spPr>
        <a:xfrm>
          <a:off x="5896749" y="2512209"/>
          <a:ext cx="3573787" cy="2144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700" kern="1200" dirty="0"/>
            <a:t>Lieux d’accueil ordinaires ou d’urgence (crèches, garderie, pouponnières, écoles, points rencontres, accueils mères- enfants, etc.). </a:t>
          </a:r>
        </a:p>
      </dsp:txBody>
      <dsp:txXfrm>
        <a:off x="5896749" y="2512209"/>
        <a:ext cx="3573787" cy="21442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D9862-59CD-BF45-B0FA-052BC195A736}">
      <dsp:nvSpPr>
        <dsp:cNvPr id="0" name=""/>
        <dsp:cNvSpPr/>
      </dsp:nvSpPr>
      <dsp:spPr>
        <a:xfrm>
          <a:off x="0" y="39571"/>
          <a:ext cx="3286012" cy="197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Institutions prenant en charge les handicaps intellectuels et physiques (CAMSP spécialises, SESSAD, centres de rééducation, MAS, IME, ESAT, etc.).</a:t>
          </a:r>
        </a:p>
      </dsp:txBody>
      <dsp:txXfrm>
        <a:off x="0" y="39571"/>
        <a:ext cx="3286012" cy="1971607"/>
      </dsp:txXfrm>
    </dsp:sp>
    <dsp:sp modelId="{04A857FF-BA85-4544-A8C0-FC22AA059EBB}">
      <dsp:nvSpPr>
        <dsp:cNvPr id="0" name=""/>
        <dsp:cNvSpPr/>
      </dsp:nvSpPr>
      <dsp:spPr>
        <a:xfrm>
          <a:off x="3614613" y="39571"/>
          <a:ext cx="3286012" cy="197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Institutions du secteur judiciaire et pénitentiaire. </a:t>
          </a:r>
        </a:p>
      </dsp:txBody>
      <dsp:txXfrm>
        <a:off x="3614613" y="39571"/>
        <a:ext cx="3286012" cy="1971607"/>
      </dsp:txXfrm>
    </dsp:sp>
    <dsp:sp modelId="{C863857E-F8C2-C448-8736-C7DB224DE0C5}">
      <dsp:nvSpPr>
        <dsp:cNvPr id="0" name=""/>
        <dsp:cNvSpPr/>
      </dsp:nvSpPr>
      <dsp:spPr>
        <a:xfrm>
          <a:off x="7229227" y="39571"/>
          <a:ext cx="3286012" cy="197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- Institutions pour sujets vieillissants (maisons de retraite, EHPAD, services gériatriques).</a:t>
          </a:r>
        </a:p>
      </dsp:txBody>
      <dsp:txXfrm>
        <a:off x="7229227" y="39571"/>
        <a:ext cx="3286012" cy="1971607"/>
      </dsp:txXfrm>
    </dsp:sp>
    <dsp:sp modelId="{7F41D947-A28A-A446-9CF1-1C85D03EA16E}">
      <dsp:nvSpPr>
        <dsp:cNvPr id="0" name=""/>
        <dsp:cNvSpPr/>
      </dsp:nvSpPr>
      <dsp:spPr>
        <a:xfrm>
          <a:off x="0" y="2339780"/>
          <a:ext cx="3286012" cy="197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Services proposant des consultations ou des lieux d’écoute (aide aux victimes, aux personnes en situation de toxicomanie, d’alcoolisme, de prostitution, etc.).</a:t>
          </a:r>
        </a:p>
      </dsp:txBody>
      <dsp:txXfrm>
        <a:off x="0" y="2339780"/>
        <a:ext cx="3286012" cy="1971607"/>
      </dsp:txXfrm>
    </dsp:sp>
    <dsp:sp modelId="{D9F94C0B-8594-814C-9403-674EFB412560}">
      <dsp:nvSpPr>
        <dsp:cNvPr id="0" name=""/>
        <dsp:cNvSpPr/>
      </dsp:nvSpPr>
      <dsp:spPr>
        <a:xfrm>
          <a:off x="3614613" y="2339780"/>
          <a:ext cx="3286012" cy="197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Centres médico-sociaux, centres d’accueil pour personnes en situation de précarité (bénéficiaires du RMI, de la CMU, SDF, etc.), missions locales...</a:t>
          </a:r>
        </a:p>
      </dsp:txBody>
      <dsp:txXfrm>
        <a:off x="3614613" y="2339780"/>
        <a:ext cx="3286012" cy="1971607"/>
      </dsp:txXfrm>
    </dsp:sp>
    <dsp:sp modelId="{0A84A79A-D30B-9547-BC66-522D70F1B34F}">
      <dsp:nvSpPr>
        <dsp:cNvPr id="0" name=""/>
        <dsp:cNvSpPr/>
      </dsp:nvSpPr>
      <dsp:spPr>
        <a:xfrm>
          <a:off x="7229227" y="2339780"/>
          <a:ext cx="3286012" cy="197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Réseaux sociaux (autour de la périnatalité́, de la PMI, de l’errance, des banlieues, etc.).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Institutions caritatives et humanitaires. </a:t>
          </a:r>
        </a:p>
      </dsp:txBody>
      <dsp:txXfrm>
        <a:off x="7229227" y="2339780"/>
        <a:ext cx="3286012" cy="19716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0291F-F950-FD4A-A5B6-1388C0A31A36}">
      <dsp:nvSpPr>
        <dsp:cNvPr id="0" name=""/>
        <dsp:cNvSpPr/>
      </dsp:nvSpPr>
      <dsp:spPr>
        <a:xfrm>
          <a:off x="-4918997" y="-753765"/>
          <a:ext cx="5858490" cy="5858490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89934-1162-F04E-8789-E741680F2572}">
      <dsp:nvSpPr>
        <dsp:cNvPr id="0" name=""/>
        <dsp:cNvSpPr/>
      </dsp:nvSpPr>
      <dsp:spPr>
        <a:xfrm>
          <a:off x="350576" y="229121"/>
          <a:ext cx="10104944" cy="45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9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Taux de réponse de la promo 77%</a:t>
          </a:r>
        </a:p>
      </dsp:txBody>
      <dsp:txXfrm>
        <a:off x="350576" y="229121"/>
        <a:ext cx="10104944" cy="458069"/>
      </dsp:txXfrm>
    </dsp:sp>
    <dsp:sp modelId="{1B0D58C6-5800-A64C-8CD0-1D43409B2B93}">
      <dsp:nvSpPr>
        <dsp:cNvPr id="0" name=""/>
        <dsp:cNvSpPr/>
      </dsp:nvSpPr>
      <dsp:spPr>
        <a:xfrm>
          <a:off x="64283" y="171862"/>
          <a:ext cx="572586" cy="57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9484D-992A-994B-8FE0-7A4AF660040F}">
      <dsp:nvSpPr>
        <dsp:cNvPr id="0" name=""/>
        <dsp:cNvSpPr/>
      </dsp:nvSpPr>
      <dsp:spPr>
        <a:xfrm>
          <a:off x="727369" y="916138"/>
          <a:ext cx="9728151" cy="45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92" tIns="33020" rIns="33020" bIns="3302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Situation professionnelles: 95,9 % ont un poste de psychologue</a:t>
          </a:r>
        </a:p>
      </dsp:txBody>
      <dsp:txXfrm>
        <a:off x="727369" y="916138"/>
        <a:ext cx="9728151" cy="458069"/>
      </dsp:txXfrm>
    </dsp:sp>
    <dsp:sp modelId="{6484DA04-FFD0-204D-AF60-05562B598013}">
      <dsp:nvSpPr>
        <dsp:cNvPr id="0" name=""/>
        <dsp:cNvSpPr/>
      </dsp:nvSpPr>
      <dsp:spPr>
        <a:xfrm>
          <a:off x="441076" y="858879"/>
          <a:ext cx="572586" cy="57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FC8AF-A2A9-634C-AF42-0198C043A714}">
      <dsp:nvSpPr>
        <dsp:cNvPr id="0" name=""/>
        <dsp:cNvSpPr/>
      </dsp:nvSpPr>
      <dsp:spPr>
        <a:xfrm>
          <a:off x="899667" y="1603154"/>
          <a:ext cx="9555853" cy="45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9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i="1" kern="1200" dirty="0"/>
            <a:t>Salaries </a:t>
          </a:r>
          <a:r>
            <a:rPr lang="fr-FR" sz="1300" kern="1200" dirty="0"/>
            <a:t>: </a:t>
          </a:r>
          <a:r>
            <a:rPr lang="fr-FR" sz="1300" b="1" kern="1200" dirty="0"/>
            <a:t>89%</a:t>
          </a:r>
          <a:r>
            <a:rPr lang="fr-FR" sz="1300" kern="1200" dirty="0"/>
            <a:t>. </a:t>
          </a:r>
        </a:p>
      </dsp:txBody>
      <dsp:txXfrm>
        <a:off x="899667" y="1603154"/>
        <a:ext cx="9555853" cy="458069"/>
      </dsp:txXfrm>
    </dsp:sp>
    <dsp:sp modelId="{9CBCA8A3-5F91-6746-83DC-08E6F9D1BAEF}">
      <dsp:nvSpPr>
        <dsp:cNvPr id="0" name=""/>
        <dsp:cNvSpPr/>
      </dsp:nvSpPr>
      <dsp:spPr>
        <a:xfrm>
          <a:off x="613374" y="1545896"/>
          <a:ext cx="572586" cy="57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25D9D-1A65-694C-B875-FE40F8C46028}">
      <dsp:nvSpPr>
        <dsp:cNvPr id="0" name=""/>
        <dsp:cNvSpPr/>
      </dsp:nvSpPr>
      <dsp:spPr>
        <a:xfrm>
          <a:off x="899667" y="2289736"/>
          <a:ext cx="9555853" cy="45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9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i="1" kern="1200" dirty="0"/>
            <a:t>CDI </a:t>
          </a:r>
          <a:r>
            <a:rPr lang="fr-FR" sz="1300" kern="1200" dirty="0"/>
            <a:t>: </a:t>
          </a:r>
          <a:r>
            <a:rPr lang="fr-FR" sz="1300" b="1" kern="1200" dirty="0"/>
            <a:t>45% </a:t>
          </a:r>
          <a:r>
            <a:rPr lang="fr-FR" sz="1300" kern="1200" dirty="0"/>
            <a:t>des postes </a:t>
          </a:r>
        </a:p>
      </dsp:txBody>
      <dsp:txXfrm>
        <a:off x="899667" y="2289736"/>
        <a:ext cx="9555853" cy="458069"/>
      </dsp:txXfrm>
    </dsp:sp>
    <dsp:sp modelId="{4935C272-5851-4245-AEF8-46B6C8DE9C6B}">
      <dsp:nvSpPr>
        <dsp:cNvPr id="0" name=""/>
        <dsp:cNvSpPr/>
      </dsp:nvSpPr>
      <dsp:spPr>
        <a:xfrm>
          <a:off x="613374" y="2232477"/>
          <a:ext cx="572586" cy="57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C220E-A5E6-C04D-93AA-4E8F27908B7F}">
      <dsp:nvSpPr>
        <dsp:cNvPr id="0" name=""/>
        <dsp:cNvSpPr/>
      </dsp:nvSpPr>
      <dsp:spPr>
        <a:xfrm>
          <a:off x="727369" y="2976752"/>
          <a:ext cx="9728151" cy="45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9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seulement </a:t>
          </a:r>
          <a:r>
            <a:rPr lang="fr-FR" sz="1300" b="1" kern="1200" dirty="0"/>
            <a:t>16% </a:t>
          </a:r>
          <a:r>
            <a:rPr lang="fr-FR" sz="1300" kern="1200" dirty="0"/>
            <a:t>des postes à temps plein sont en CDI</a:t>
          </a:r>
          <a:br>
            <a:rPr lang="fr-FR" sz="1300" kern="1200" dirty="0"/>
          </a:br>
          <a:endParaRPr lang="fr-FR" sz="1300" kern="1200" dirty="0"/>
        </a:p>
      </dsp:txBody>
      <dsp:txXfrm>
        <a:off x="727369" y="2976752"/>
        <a:ext cx="9728151" cy="458069"/>
      </dsp:txXfrm>
    </dsp:sp>
    <dsp:sp modelId="{BC58EC11-1C5C-6B49-A2F9-2B1D6C8AF3BE}">
      <dsp:nvSpPr>
        <dsp:cNvPr id="0" name=""/>
        <dsp:cNvSpPr/>
      </dsp:nvSpPr>
      <dsp:spPr>
        <a:xfrm>
          <a:off x="441076" y="2919494"/>
          <a:ext cx="572586" cy="57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4DC3B-8DD0-F44A-8BA1-55D7A53026E2}">
      <dsp:nvSpPr>
        <dsp:cNvPr id="0" name=""/>
        <dsp:cNvSpPr/>
      </dsp:nvSpPr>
      <dsp:spPr>
        <a:xfrm>
          <a:off x="350576" y="3663769"/>
          <a:ext cx="10104944" cy="45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9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effectLst/>
              <a:latin typeface="TrebuchetMS,Regular"/>
            </a:rPr>
            <a:t>Temps complet </a:t>
          </a:r>
          <a:r>
            <a:rPr lang="fr-FR" sz="1300" kern="1200" dirty="0"/>
            <a:t>: </a:t>
          </a:r>
          <a:r>
            <a:rPr lang="fr-FR" sz="1300" kern="1200" dirty="0">
              <a:effectLst/>
              <a:latin typeface="TrebuchetMS,Regular"/>
            </a:rPr>
            <a:t>57 %</a:t>
          </a:r>
          <a:endParaRPr lang="fr-FR" sz="1300" kern="1200" dirty="0"/>
        </a:p>
      </dsp:txBody>
      <dsp:txXfrm>
        <a:off x="350576" y="3663769"/>
        <a:ext cx="10104944" cy="458069"/>
      </dsp:txXfrm>
    </dsp:sp>
    <dsp:sp modelId="{D1C29783-D8FA-A341-B6A7-123504A16A5E}">
      <dsp:nvSpPr>
        <dsp:cNvPr id="0" name=""/>
        <dsp:cNvSpPr/>
      </dsp:nvSpPr>
      <dsp:spPr>
        <a:xfrm>
          <a:off x="64283" y="3606510"/>
          <a:ext cx="572586" cy="57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84B2F-F420-9D44-8546-55122868A52D}">
      <dsp:nvSpPr>
        <dsp:cNvPr id="0" name=""/>
        <dsp:cNvSpPr/>
      </dsp:nvSpPr>
      <dsp:spPr>
        <a:xfrm rot="10800000">
          <a:off x="1900812" y="1572"/>
          <a:ext cx="6499265" cy="10551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78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Région AURA (hors-Rhône) : 36.8 % </a:t>
          </a:r>
        </a:p>
      </dsp:txBody>
      <dsp:txXfrm rot="10800000">
        <a:off x="2164591" y="1572"/>
        <a:ext cx="6235486" cy="1055118"/>
      </dsp:txXfrm>
    </dsp:sp>
    <dsp:sp modelId="{059594A7-87D9-DF40-BF19-90A6E5B35ED7}">
      <dsp:nvSpPr>
        <dsp:cNvPr id="0" name=""/>
        <dsp:cNvSpPr/>
      </dsp:nvSpPr>
      <dsp:spPr>
        <a:xfrm>
          <a:off x="1373253" y="1572"/>
          <a:ext cx="1055118" cy="10551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1F5F4-FEF6-374C-84D5-067D94261D7E}">
      <dsp:nvSpPr>
        <dsp:cNvPr id="0" name=""/>
        <dsp:cNvSpPr/>
      </dsp:nvSpPr>
      <dsp:spPr>
        <a:xfrm rot="10800000">
          <a:off x="1900812" y="1361000"/>
          <a:ext cx="6499265" cy="10551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78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 err="1"/>
            <a:t>Rhône</a:t>
          </a:r>
          <a:r>
            <a:rPr lang="fr-FR" sz="2900" kern="1200" dirty="0"/>
            <a:t>: 30.8 % </a:t>
          </a:r>
        </a:p>
      </dsp:txBody>
      <dsp:txXfrm rot="10800000">
        <a:off x="2164591" y="1361000"/>
        <a:ext cx="6235486" cy="1055118"/>
      </dsp:txXfrm>
    </dsp:sp>
    <dsp:sp modelId="{F01FF422-8F7D-7B4B-ACEC-C76AAE61B9A8}">
      <dsp:nvSpPr>
        <dsp:cNvPr id="0" name=""/>
        <dsp:cNvSpPr/>
      </dsp:nvSpPr>
      <dsp:spPr>
        <a:xfrm>
          <a:off x="1373253" y="1361000"/>
          <a:ext cx="1055118" cy="10551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59019-C04F-4C4B-B34F-DB5CAD03B8DC}">
      <dsp:nvSpPr>
        <dsp:cNvPr id="0" name=""/>
        <dsp:cNvSpPr/>
      </dsp:nvSpPr>
      <dsp:spPr>
        <a:xfrm rot="10800000">
          <a:off x="1900812" y="2720428"/>
          <a:ext cx="6499265" cy="10551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78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Autres régions françaises : 23.1 % </a:t>
          </a:r>
        </a:p>
      </dsp:txBody>
      <dsp:txXfrm rot="10800000">
        <a:off x="2164591" y="2720428"/>
        <a:ext cx="6235486" cy="1055118"/>
      </dsp:txXfrm>
    </dsp:sp>
    <dsp:sp modelId="{8850A5C9-2FB3-3D4A-AA07-FCE769027125}">
      <dsp:nvSpPr>
        <dsp:cNvPr id="0" name=""/>
        <dsp:cNvSpPr/>
      </dsp:nvSpPr>
      <dsp:spPr>
        <a:xfrm>
          <a:off x="1373253" y="2720428"/>
          <a:ext cx="1055118" cy="10551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0291F-F950-FD4A-A5B6-1388C0A31A36}">
      <dsp:nvSpPr>
        <dsp:cNvPr id="0" name=""/>
        <dsp:cNvSpPr/>
      </dsp:nvSpPr>
      <dsp:spPr>
        <a:xfrm>
          <a:off x="-4918997" y="-753765"/>
          <a:ext cx="5858490" cy="5858490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83969-C369-3141-B88E-3575B29B92B0}">
      <dsp:nvSpPr>
        <dsp:cNvPr id="0" name=""/>
        <dsp:cNvSpPr/>
      </dsp:nvSpPr>
      <dsp:spPr>
        <a:xfrm>
          <a:off x="350576" y="229121"/>
          <a:ext cx="10104944" cy="45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9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i="1" kern="1200"/>
            <a:t>Psychiatrie </a:t>
          </a:r>
          <a:r>
            <a:rPr lang="fr-FR" sz="1300" kern="1200"/>
            <a:t>: </a:t>
          </a:r>
          <a:r>
            <a:rPr lang="fr-FR" sz="1300" b="1" kern="1200"/>
            <a:t>26%</a:t>
          </a:r>
          <a:endParaRPr lang="fr-FR" sz="1300" kern="1200" dirty="0"/>
        </a:p>
      </dsp:txBody>
      <dsp:txXfrm>
        <a:off x="350576" y="229121"/>
        <a:ext cx="10104944" cy="458069"/>
      </dsp:txXfrm>
    </dsp:sp>
    <dsp:sp modelId="{9CBCA8A3-5F91-6746-83DC-08E6F9D1BAEF}">
      <dsp:nvSpPr>
        <dsp:cNvPr id="0" name=""/>
        <dsp:cNvSpPr/>
      </dsp:nvSpPr>
      <dsp:spPr>
        <a:xfrm>
          <a:off x="64283" y="171862"/>
          <a:ext cx="572586" cy="57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0F982-B8D1-5747-8A52-28E3E937DA8D}">
      <dsp:nvSpPr>
        <dsp:cNvPr id="0" name=""/>
        <dsp:cNvSpPr/>
      </dsp:nvSpPr>
      <dsp:spPr>
        <a:xfrm>
          <a:off x="727369" y="916138"/>
          <a:ext cx="9728151" cy="45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9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i="1" kern="1200" dirty="0"/>
            <a:t>Médico-social </a:t>
          </a:r>
          <a:r>
            <a:rPr lang="fr-FR" sz="1300" kern="1200" dirty="0"/>
            <a:t>: </a:t>
          </a:r>
          <a:r>
            <a:rPr lang="fr-FR" sz="1300" b="1" kern="1200" dirty="0"/>
            <a:t>40,5%</a:t>
          </a:r>
          <a:br>
            <a:rPr lang="fr-FR" sz="1300" kern="1200" dirty="0"/>
          </a:br>
          <a:endParaRPr lang="fr-FR" sz="1300" kern="1200" dirty="0"/>
        </a:p>
      </dsp:txBody>
      <dsp:txXfrm>
        <a:off x="727369" y="916138"/>
        <a:ext cx="9728151" cy="458069"/>
      </dsp:txXfrm>
    </dsp:sp>
    <dsp:sp modelId="{BC58EC11-1C5C-6B49-A2F9-2B1D6C8AF3BE}">
      <dsp:nvSpPr>
        <dsp:cNvPr id="0" name=""/>
        <dsp:cNvSpPr/>
      </dsp:nvSpPr>
      <dsp:spPr>
        <a:xfrm>
          <a:off x="441076" y="858879"/>
          <a:ext cx="572586" cy="57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B7BFC-E772-DC49-8ABD-0249DF8C4544}">
      <dsp:nvSpPr>
        <dsp:cNvPr id="0" name=""/>
        <dsp:cNvSpPr/>
      </dsp:nvSpPr>
      <dsp:spPr>
        <a:xfrm>
          <a:off x="899667" y="1603154"/>
          <a:ext cx="9555853" cy="45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9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i="1" kern="1200" dirty="0"/>
            <a:t>Hôpital général </a:t>
          </a:r>
          <a:r>
            <a:rPr lang="fr-FR" sz="1300" kern="1200" dirty="0"/>
            <a:t>: </a:t>
          </a:r>
          <a:r>
            <a:rPr lang="fr-FR" sz="1300" b="1" kern="1200" dirty="0"/>
            <a:t>16%</a:t>
          </a:r>
          <a:endParaRPr lang="fr-FR" sz="1300" kern="1200" dirty="0"/>
        </a:p>
      </dsp:txBody>
      <dsp:txXfrm>
        <a:off x="899667" y="1603154"/>
        <a:ext cx="9555853" cy="458069"/>
      </dsp:txXfrm>
    </dsp:sp>
    <dsp:sp modelId="{3B50EEB0-A232-A441-AC09-15AFC2A35EB6}">
      <dsp:nvSpPr>
        <dsp:cNvPr id="0" name=""/>
        <dsp:cNvSpPr/>
      </dsp:nvSpPr>
      <dsp:spPr>
        <a:xfrm>
          <a:off x="613374" y="1545896"/>
          <a:ext cx="572586" cy="57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96D61-7295-4849-8309-0C9BD09E592B}">
      <dsp:nvSpPr>
        <dsp:cNvPr id="0" name=""/>
        <dsp:cNvSpPr/>
      </dsp:nvSpPr>
      <dsp:spPr>
        <a:xfrm>
          <a:off x="899667" y="2289736"/>
          <a:ext cx="9555853" cy="45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9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i="1" kern="1200" dirty="0"/>
            <a:t>Enseignement-Formation </a:t>
          </a:r>
          <a:r>
            <a:rPr lang="fr-FR" sz="1300" kern="1200" dirty="0"/>
            <a:t>: </a:t>
          </a:r>
          <a:r>
            <a:rPr lang="fr-FR" sz="1300" b="1" kern="1200" dirty="0"/>
            <a:t>0,02%</a:t>
          </a:r>
          <a:endParaRPr lang="fr-FR" sz="1300" kern="1200" dirty="0"/>
        </a:p>
      </dsp:txBody>
      <dsp:txXfrm>
        <a:off x="899667" y="2289736"/>
        <a:ext cx="9555853" cy="458069"/>
      </dsp:txXfrm>
    </dsp:sp>
    <dsp:sp modelId="{FF2DCCCF-31A1-1B44-9132-E1A672280F7B}">
      <dsp:nvSpPr>
        <dsp:cNvPr id="0" name=""/>
        <dsp:cNvSpPr/>
      </dsp:nvSpPr>
      <dsp:spPr>
        <a:xfrm>
          <a:off x="613374" y="2232477"/>
          <a:ext cx="572586" cy="57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A1446-EA7E-E348-A011-58BE83427F26}">
      <dsp:nvSpPr>
        <dsp:cNvPr id="0" name=""/>
        <dsp:cNvSpPr/>
      </dsp:nvSpPr>
      <dsp:spPr>
        <a:xfrm>
          <a:off x="727369" y="2976752"/>
          <a:ext cx="9728151" cy="45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9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i="1" kern="1200" dirty="0"/>
            <a:t>Judiciaire/Pénitentiaire </a:t>
          </a:r>
          <a:r>
            <a:rPr lang="fr-FR" sz="1300" kern="1200" dirty="0"/>
            <a:t>: </a:t>
          </a:r>
          <a:r>
            <a:rPr lang="fr-FR" sz="1300" b="1" kern="1200" dirty="0"/>
            <a:t>12%</a:t>
          </a:r>
          <a:endParaRPr lang="fr-FR" sz="1300" kern="1200" dirty="0"/>
        </a:p>
      </dsp:txBody>
      <dsp:txXfrm>
        <a:off x="727369" y="2976752"/>
        <a:ext cx="9728151" cy="458069"/>
      </dsp:txXfrm>
    </dsp:sp>
    <dsp:sp modelId="{59AC0C70-178D-5041-BADA-8BF73ADC2DDF}">
      <dsp:nvSpPr>
        <dsp:cNvPr id="0" name=""/>
        <dsp:cNvSpPr/>
      </dsp:nvSpPr>
      <dsp:spPr>
        <a:xfrm>
          <a:off x="441076" y="2919494"/>
          <a:ext cx="572586" cy="57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2CF45-597C-F646-81FD-1C57A78E2A3C}">
      <dsp:nvSpPr>
        <dsp:cNvPr id="0" name=""/>
        <dsp:cNvSpPr/>
      </dsp:nvSpPr>
      <dsp:spPr>
        <a:xfrm>
          <a:off x="350576" y="3663769"/>
          <a:ext cx="10104944" cy="4580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592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i="1" kern="1200" dirty="0"/>
            <a:t>Social </a:t>
          </a:r>
          <a:r>
            <a:rPr lang="fr-FR" sz="1300" kern="1200" dirty="0"/>
            <a:t>: </a:t>
          </a:r>
          <a:r>
            <a:rPr lang="fr-FR" sz="1300" b="1" kern="1200" dirty="0"/>
            <a:t>0,02%</a:t>
          </a:r>
          <a:r>
            <a:rPr lang="fr-FR" sz="1300" kern="1200" dirty="0"/>
            <a:t>. </a:t>
          </a:r>
        </a:p>
      </dsp:txBody>
      <dsp:txXfrm>
        <a:off x="350576" y="3663769"/>
        <a:ext cx="10104944" cy="458069"/>
      </dsp:txXfrm>
    </dsp:sp>
    <dsp:sp modelId="{B88614C5-3D51-AD40-AF3C-5C01970BE4F4}">
      <dsp:nvSpPr>
        <dsp:cNvPr id="0" name=""/>
        <dsp:cNvSpPr/>
      </dsp:nvSpPr>
      <dsp:spPr>
        <a:xfrm>
          <a:off x="64283" y="3606510"/>
          <a:ext cx="572586" cy="57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Cliquez pour déplacer la diapo</a:t>
            </a: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Cliquez pour modifier le format des notes</a:t>
            </a:r>
          </a:p>
        </p:txBody>
      </p:sp>
      <p:sp>
        <p:nvSpPr>
          <p:cNvPr id="35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&lt;en-tête&gt;</a:t>
            </a:r>
          </a:p>
        </p:txBody>
      </p:sp>
      <p:sp>
        <p:nvSpPr>
          <p:cNvPr id="351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352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353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92EBB21-7F19-48D6-9A4E-275545811A34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65922F2-C2BA-4552-AE21-F9F023D41018}" type="slidenum">
              <a:rPr lang="fr-FR" sz="1200" b="0" strike="noStrike" spc="-1">
                <a:solidFill>
                  <a:srgbClr val="000000"/>
                </a:solidFill>
                <a:latin typeface="Times New Roman"/>
              </a:rPr>
              <a:t>18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926A28-57BD-442F-BD14-25458CDC1E73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5D85EB-549B-46EB-B666-98FB8AB303F8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A417DD-D99C-4C54-B6FD-C27ADFFF2925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B893CFA-C9D5-435F-BD96-42EC668F0553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6B34AD5-4432-413D-9F63-0D58B986568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06E469C-3589-4998-887A-D79176EBC0E0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75B33C6-AF43-48A8-B310-BEA880C6356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7BD89F2-9EC1-4E35-9058-1E71B458CEC0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7E8F4ED-16F3-4E8E-BA68-9F3C2B2EE3AB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FAED35F-2B83-48DE-A4FB-4995A455DA4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2C00A27-FE66-4C03-8D68-79AD32B57D4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0E34E2D-D036-490B-94AC-323A5FC1109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BD3FDEF-CB1C-43AF-B748-EEECE0029CF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73002E5-671E-4853-AB52-D8F9889737F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B23023B-EA63-40CD-86C3-7436301406EB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F08F62B-38C6-4CED-BCF8-69351EB5067C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2BFFC4-12C6-4523-93A6-FE40C224FC62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918E281-3E64-4F85-A87D-65B3EE06A9E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37C2595-5BB9-4D9B-A15C-77B21C5C247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250C0E9-843A-4F64-AC60-61CBF669D84A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0041774-F859-482E-8AAC-C0E813571BC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4EDC4E7-2149-486C-8A3A-7122A7B9B74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55E54CD-BCB4-4B1F-BFDB-9C84D99DF46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F310647-9305-4431-81E2-94CE43CED9A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4424B86-F30E-4B78-B8F1-2C9F07055D81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4F32BA2-CEB9-48C9-B17F-14C93FEC43A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9DEF3C8-C2FC-4D34-8661-D533690E446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71AB443-B82D-4C07-820A-1D3FC00DF09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EB9614F-85A7-4A6F-85D8-76327DE0BD01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B381804-C6AA-421A-A77D-6EAA4CF50835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2B8B6F4-9D2A-4141-B12E-5E12198E1D8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3B45038-5E1F-44D9-ACC0-033D94F835B2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5756ECC-DD9F-42DE-8060-5C077038FED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5E094F-A503-45CD-988A-F7C75703059B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97174A4-B423-497E-B094-2B6635581ED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8E201D4-12FA-468C-B881-A57A0461250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F672AB8-B91C-45F0-A282-60CBA05C20FD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C7658F-5495-4D09-9211-0292B8E11F6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650D2E-8161-48DE-A563-9CF47AFCFCE1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2AB7A1F-9CDD-4293-B5FA-0EF34BD7BEF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831DBF2-8565-4ED0-B543-F23F6BBE0B8D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C3C124E-068D-4033-AD76-275D18B50B1A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2DB412F-FE80-4164-8C47-4D366759F7C4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1967C70-5069-4ACD-937C-7012F5F30679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AB8DCF-3BB7-445A-A28A-A7B492BB601F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AB5CBFD-BCFE-4F09-A258-E41E3404846D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237CFDD-E77A-41F1-9FC2-179B0037F7A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BAB91072-F8E8-4324-9A07-51AD4939C91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0974EEF-B032-43F3-90A5-FA10340DFE3D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C0F306D-82B5-46B7-A6C2-D0A1EBFA1CDB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5565D02-EE02-4E56-84E4-372EED04379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587B0749-5F84-495E-BBF4-2707B8F2EF2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8C7B3DBD-A1A9-4CE1-B96E-5CC36940C16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3E8D0B6-ECA9-47A3-A1D5-DBC7F9FD5C7D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10234B5-3266-48B4-93D7-E407B21D6588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4047E50-ECBC-4922-BED4-CBA412F7A9CD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46" name="PlaceHolder 6"/>
          <p:cNvSpPr>
            <a:spLocks noGrp="1"/>
          </p:cNvSpPr>
          <p:nvPr>
            <p:ph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47" name="PlaceHolder 7"/>
          <p:cNvSpPr>
            <a:spLocks noGrp="1"/>
          </p:cNvSpPr>
          <p:nvPr>
            <p:ph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B38DFB4-A9FB-403F-B2D1-B220A72B644B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4FE281-8AEC-4D5F-8909-68E815E8352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CD2D52-DB96-4838-B096-7C4F73C1286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72ABF1-1660-4FAA-9B02-E730A73D20C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3DCE5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34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4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6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5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en-US" sz="5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dt" idx="1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ftr" idx="2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30" name="Freeform 6"/>
          <p:cNvSpPr/>
          <p:nvPr/>
        </p:nvSpPr>
        <p:spPr>
          <a:xfrm>
            <a:off x="0" y="4323960"/>
            <a:ext cx="1744200" cy="778320"/>
          </a:xfrm>
          <a:custGeom>
            <a:avLst/>
            <a:gdLst>
              <a:gd name="textAreaLeft" fmla="*/ 0 w 1744200"/>
              <a:gd name="textAreaRight" fmla="*/ 1744560 w 1744200"/>
              <a:gd name="textAreaTop" fmla="*/ 0 h 778320"/>
              <a:gd name="textAreaBottom" fmla="*/ 778680 h 778320"/>
            </a:gdLst>
            <a:ahLst/>
            <a:cxn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3"/>
          </p:nvPr>
        </p:nvSpPr>
        <p:spPr>
          <a:xfrm>
            <a:off x="531720" y="452952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FBD3B51-B678-48C0-8084-085B86A9E721}" type="slidenum">
              <a:rPr lang="fr-FR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3DCE5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2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5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3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en-US" sz="36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Cliquez pour modifier les styles du texte du masque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6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Deuxième niveau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</a:t>
            </a:r>
            <a:endParaRPr lang="en-US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</a:t>
            </a:r>
            <a:endParaRPr lang="en-US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dt" idx="4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ftr" idx="5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100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sldNum" idx="6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D2ABEC1-4CAD-483F-87AB-939B04B2E271}" type="slidenum">
              <a:rPr lang="fr-FR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3DCE5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39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51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52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4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dt" idx="7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 idx="8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167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9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F9B9EA0-98BC-4E4A-94B9-79E81C9C8E93}" type="slidenum">
              <a:rPr lang="fr-FR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Cliquez pour éditer le format du texte-titre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3DCE5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08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20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21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4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5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6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7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8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9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0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33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3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en-US" sz="36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2939400" y="1972800"/>
            <a:ext cx="399240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Cliquez pour modifier les styles du texte du masque</a:t>
            </a:r>
            <a:endParaRPr lang="en-US" sz="2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2589120" y="2548800"/>
            <a:ext cx="4342680" cy="3353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Cliquez pour modifier les styles du texte du masque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6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Deuxième niveau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</a:t>
            </a:r>
            <a:endParaRPr lang="en-US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</a:t>
            </a:r>
            <a:endParaRPr lang="en-US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7506720" y="1969560"/>
            <a:ext cx="399852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Cliquez pour modifier les styles du texte du masque</a:t>
            </a:r>
            <a:endParaRPr lang="en-US" sz="2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7166880" y="2545560"/>
            <a:ext cx="4338360" cy="3353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Cliquez pour modifier les styles du texte du masque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6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Deuxième niveau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</a:t>
            </a:r>
            <a:endParaRPr lang="en-US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</a:t>
            </a:r>
            <a:endParaRPr lang="en-US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39" name="PlaceHolder 6"/>
          <p:cNvSpPr>
            <a:spLocks noGrp="1"/>
          </p:cNvSpPr>
          <p:nvPr>
            <p:ph type="dt" idx="10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PlaceHolder 7"/>
          <p:cNvSpPr>
            <a:spLocks noGrp="1"/>
          </p:cNvSpPr>
          <p:nvPr>
            <p:ph type="ftr" idx="11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41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8"/>
          <p:cNvSpPr>
            <a:spLocks noGrp="1"/>
          </p:cNvSpPr>
          <p:nvPr>
            <p:ph type="sldNum" idx="12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D522644-CCDA-44F7-A323-84057210217B}" type="slidenum">
              <a:rPr lang="fr-FR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3DCE5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280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cxn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1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cxn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2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cxn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3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4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cxn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5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cxn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7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cxn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8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cxn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9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cxn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0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1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92" name="Group 9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293" name="Freeform 27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cxn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4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cxn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5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cxn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6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cxn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7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cxn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cxn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cxn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cxn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cxn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2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cxn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3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cxn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4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cxn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5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3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Modifiez le style du titre</a:t>
            </a:r>
            <a:endParaRPr lang="en-US" sz="36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dt" idx="13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fr-FR" sz="900" b="0" strike="noStrike" spc="-1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&lt;date/heure&gt;</a:t>
            </a:r>
            <a:endParaRPr lang="fr-F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ftr" idx="14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309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cxn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sldNum" idx="15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fr-FR" sz="2000" b="0" strike="noStrike" spc="-1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A45DE60-5576-4DA4-89B7-52BD95D8844F}" type="slidenum">
              <a:rPr lang="fr-FR" sz="2000" b="0" strike="noStrike" spc="-1">
                <a:solidFill>
                  <a:srgbClr val="FEFFFF"/>
                </a:solidFill>
                <a:latin typeface="Century Gothic"/>
              </a:rPr>
              <a:t>‹N°›</a:t>
            </a:fld>
            <a:endParaRPr lang="fr-FR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.univ-lyon2.fr/formation/master-mention-psychopathologie-clinique-psychanalytique/master-1ere-annee-psychologie-specialite-psychopathologie-et-psychologie-clinique" TargetMode="External"/><Relationship Id="rId2" Type="http://schemas.openxmlformats.org/officeDocument/2006/relationships/hyperlink" Target="https://psycho.univ-lyon2.fr/" TargetMode="Externa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Smaniotto@univ-lyon2.fr" TargetMode="External"/><Relationship Id="rId2" Type="http://schemas.openxmlformats.org/officeDocument/2006/relationships/hyperlink" Target="mailto:Francois-David.Camps@univ-lyon2.fr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rita.colomb@univ-lyon2.fr" TargetMode="External"/><Relationship Id="rId4" Type="http://schemas.openxmlformats.org/officeDocument/2006/relationships/hyperlink" Target="mailto:anne-lyse.demarchi@univ-lyon2.f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ita.Colomb@univ-lyon2.fr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phael.minjard@univ-lyon2.fr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2517120" y="1602720"/>
            <a:ext cx="8987040" cy="2172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5400" b="1" strike="noStrike" spc="-1">
                <a:solidFill>
                  <a:srgbClr val="6E1D6B"/>
                </a:solidFill>
                <a:latin typeface="Century Gothic"/>
              </a:rPr>
              <a:t>Présentation </a:t>
            </a:r>
            <a:br>
              <a:rPr sz="4800"/>
            </a:br>
            <a:r>
              <a:rPr lang="fr-FR" sz="5400" b="1" strike="noStrike" spc="-1">
                <a:solidFill>
                  <a:srgbClr val="FF0000"/>
                </a:solidFill>
                <a:latin typeface="Century Gothic"/>
              </a:rPr>
              <a:t>Master 1 - mention PPCP</a:t>
            </a:r>
            <a:endParaRPr lang="en-US" sz="5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subTitle"/>
          </p:nvPr>
        </p:nvSpPr>
        <p:spPr>
          <a:xfrm>
            <a:off x="2736720" y="3971160"/>
            <a:ext cx="8915040" cy="1126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6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Psychologie: Psychopathologie Clinique Psychanalytique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ZoneTexte 1"/>
          <p:cNvSpPr/>
          <p:nvPr/>
        </p:nvSpPr>
        <p:spPr>
          <a:xfrm>
            <a:off x="2004657" y="2620873"/>
            <a:ext cx="9789840" cy="28706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7000"/>
              </a:lnSpc>
              <a:tabLst>
                <a:tab pos="0" algn="l"/>
              </a:tabLst>
            </a:pPr>
            <a:r>
              <a:rPr lang="fr-FR" sz="2400" b="1" strike="noStrike" spc="-1" dirty="0">
                <a:solidFill>
                  <a:srgbClr val="6D1D6B"/>
                </a:solidFill>
                <a:latin typeface="Century Gothic"/>
                <a:ea typeface="Times New Roman"/>
              </a:rPr>
              <a:t>UEC1- Approches psychanalytique du groupe et des institutions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7000"/>
              </a:lnSpc>
              <a:tabLst>
                <a:tab pos="0" algn="l"/>
              </a:tabLst>
            </a:pP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7000"/>
              </a:lnSpc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Century Gothic"/>
                <a:ea typeface="Times New Roman"/>
              </a:rPr>
              <a:t>LES TD de  Pratiques groupales ont lieu </a:t>
            </a:r>
          </a:p>
          <a:p>
            <a:pPr defTabSz="457200">
              <a:lnSpc>
                <a:spcPct val="107000"/>
              </a:lnSpc>
              <a:tabLst>
                <a:tab pos="0" algn="l"/>
              </a:tabLst>
            </a:pPr>
            <a:r>
              <a:rPr lang="fr-FR" sz="2400" spc="-1" dirty="0">
                <a:solidFill>
                  <a:srgbClr val="000000"/>
                </a:solidFill>
                <a:latin typeface="Century Gothic"/>
                <a:ea typeface="Times New Roman"/>
              </a:rPr>
              <a:t>				</a:t>
            </a:r>
            <a:r>
              <a:rPr lang="fr-FR" sz="2800" b="1" strike="noStrike" spc="-1" dirty="0">
                <a:solidFill>
                  <a:srgbClr val="FF0000"/>
                </a:solidFill>
                <a:latin typeface="Century Gothic"/>
                <a:ea typeface="Times New Roman"/>
              </a:rPr>
              <a:t>les 05 et 06 Septembre toute la journée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7000"/>
              </a:lnSpc>
              <a:tabLst>
                <a:tab pos="0" algn="l"/>
              </a:tabLst>
            </a:pPr>
            <a:endParaRPr lang="fr-FR" sz="2000" b="1" spc="-1" dirty="0">
              <a:solidFill>
                <a:srgbClr val="000000"/>
              </a:solidFill>
              <a:latin typeface="Century Gothic"/>
              <a:ea typeface="Times New Roman"/>
            </a:endParaRPr>
          </a:p>
          <a:p>
            <a:pPr algn="ctr" defTabSz="457200">
              <a:lnSpc>
                <a:spcPct val="107000"/>
              </a:lnSpc>
              <a:tabLst>
                <a:tab pos="0" algn="l"/>
              </a:tabLst>
            </a:pPr>
            <a:r>
              <a:rPr lang="fr-FR" sz="3200" b="1" strike="noStrike" spc="-1" dirty="0">
                <a:solidFill>
                  <a:srgbClr val="000000"/>
                </a:solidFill>
                <a:latin typeface="Century Gothic"/>
                <a:ea typeface="Times New Roman"/>
              </a:rPr>
              <a:t>PARTICIPATION OBLIGATOIRE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</a:rPr>
              <a:t>(pour la validation de l’UE)</a:t>
            </a:r>
          </a:p>
        </p:txBody>
      </p:sp>
      <p:sp>
        <p:nvSpPr>
          <p:cNvPr id="374" name="ZoneTexte 2"/>
          <p:cNvSpPr/>
          <p:nvPr/>
        </p:nvSpPr>
        <p:spPr>
          <a:xfrm>
            <a:off x="5113080" y="982800"/>
            <a:ext cx="28238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3600" b="1" strike="noStrike" spc="-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  <a:ea typeface="Times New Roman"/>
              </a:rPr>
              <a:t>ATTENTION</a:t>
            </a:r>
            <a:r>
              <a:rPr lang="fr-FR" sz="1800" b="1" strike="noStrike" spc="-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  <a:ea typeface="Times New Roman"/>
              </a:rPr>
              <a:t>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1814760" y="31428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40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Pensez à consulter régulièrement toutes les informations en ligne !</a:t>
            </a:r>
            <a:br>
              <a:rPr sz="4000" dirty="0"/>
            </a:br>
            <a:br>
              <a:rPr sz="3200" dirty="0"/>
            </a:br>
            <a:endParaRPr lang="en-US" sz="40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1351954" y="1847476"/>
            <a:ext cx="4530600" cy="1280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fr-FR" sz="24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Présentation générale Master à consulter sur le </a:t>
            </a:r>
            <a:endParaRPr lang="en-US" sz="24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4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site de l’université Lyon 2</a:t>
            </a:r>
            <a:endParaRPr lang="en-US" sz="24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1329120" y="3429000"/>
            <a:ext cx="4941000" cy="293447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6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Accueil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A gauche de la page d’accueil, moteur de recherche « </a:t>
            </a:r>
            <a:r>
              <a:rPr lang="fr-FR" sz="20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Trouver votre formation </a:t>
            </a: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» 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Ecrire : « </a:t>
            </a:r>
            <a:r>
              <a:rPr lang="fr-FR" sz="20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Master psychopathologie </a:t>
            </a: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»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6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Cliquer sur « Master 1 (ou Master 2) Psychologie : Psychopathologie Clinique Psychanalytique »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/>
          </p:nvPr>
        </p:nvSpPr>
        <p:spPr>
          <a:xfrm>
            <a:off x="6683400" y="1919116"/>
            <a:ext cx="5046120" cy="1208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Renseignements plus précis à </a:t>
            </a:r>
            <a:r>
              <a:rPr lang="fr-FR" sz="2400" b="1" strike="noStrike" spc="-1" dirty="0">
                <a:solidFill>
                  <a:srgbClr val="FF0000"/>
                </a:solidFill>
                <a:latin typeface="Century Gothic"/>
              </a:rPr>
              <a:t>consulter</a:t>
            </a:r>
            <a:r>
              <a:rPr lang="fr-FR" sz="2400" b="1" u="sng" strike="noStrike" spc="-1" dirty="0">
                <a:solidFill>
                  <a:srgbClr val="FF0000"/>
                </a:solidFill>
                <a:uFillTx/>
                <a:latin typeface="Century Gothic"/>
              </a:rPr>
              <a:t> régulièrement </a:t>
            </a:r>
            <a:r>
              <a:rPr lang="fr-FR" sz="24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sur le site de l’Institut de psychologie.</a:t>
            </a:r>
            <a:endParaRPr lang="en-US" sz="24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79" name="PlaceHolder 5"/>
          <p:cNvSpPr>
            <a:spLocks noGrp="1"/>
          </p:cNvSpPr>
          <p:nvPr>
            <p:ph/>
          </p:nvPr>
        </p:nvSpPr>
        <p:spPr>
          <a:xfrm>
            <a:off x="6683400" y="3325378"/>
            <a:ext cx="5182920" cy="314382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0000"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Aller sur le site de l’Institut de Psychologie : </a:t>
            </a:r>
            <a:r>
              <a:rPr lang="fr-FR" sz="2000" b="0" u="sng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entury Gothic"/>
                <a:hlinkClick r:id="rId2"/>
              </a:rPr>
              <a:t>https://psycho.univ-lyon2.fr/</a:t>
            </a: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 Aller sur le panneau d’affichage du master 1 PPCP : </a:t>
            </a:r>
            <a:r>
              <a:rPr lang="fr-FR" sz="2000" b="0" u="sng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entury Gothic"/>
                <a:hlinkClick r:id="rId3"/>
              </a:rPr>
              <a:t>https://psycho.univ-lyon2.fr/formation/master-mention-psychopathologie-clinique-psychanalytique/master-1ere-annee-psychologie-specialite-psychopathologie-et-psychologie-clinique</a:t>
            </a: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1799280" y="412920"/>
            <a:ext cx="9704880" cy="1491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3600" b="1" strike="noStrike" spc="-1">
                <a:solidFill>
                  <a:srgbClr val="FF0000"/>
                </a:solidFill>
                <a:latin typeface="Century Gothic"/>
              </a:rPr>
              <a:t> </a:t>
            </a:r>
            <a:r>
              <a:rPr lang="fr-FR" sz="36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Inscriptions Pédagogiques sur le Web</a:t>
            </a:r>
            <a:br>
              <a:rPr sz="3600"/>
            </a:br>
            <a:r>
              <a:rPr lang="fr-FR" sz="36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I.P. Web</a:t>
            </a:r>
            <a:br>
              <a:rPr sz="3600"/>
            </a:br>
            <a:r>
              <a:rPr lang="fr-FR" sz="36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Pour le 1</a:t>
            </a:r>
            <a:r>
              <a:rPr lang="fr-FR" sz="3600" b="1" strike="noStrike" spc="-1" baseline="3000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er</a:t>
            </a:r>
            <a:r>
              <a:rPr lang="fr-FR" sz="36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 semestre</a:t>
            </a:r>
            <a:endParaRPr lang="en-US" sz="36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2271240" y="2133720"/>
            <a:ext cx="9232920" cy="4311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7499" lnSpcReduction="10000"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</a:pP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20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Ouverture </a:t>
            </a: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des inscriptions sur le web :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entury Gothic"/>
              </a:rPr>
              <a:t>MERCREDI 11 SEPTEMBRE 2024 à partir de 9 H</a:t>
            </a:r>
            <a:endParaRPr lang="en-US" sz="2400" b="0" strike="noStrike" spc="-1" dirty="0">
              <a:solidFill>
                <a:schemeClr val="dk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Century Gothic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Clôture </a:t>
            </a: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des inscriptions sur le web :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entury Gothic"/>
              </a:rPr>
              <a:t>MERCREDI 11 SEPTEMBRE 2024 à 16 H</a:t>
            </a:r>
            <a:endParaRPr lang="en-US" sz="2400" b="0" strike="noStrike" spc="-1" dirty="0">
              <a:solidFill>
                <a:schemeClr val="dk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Century Gothic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500" b="1" strike="noStrike" spc="-1" dirty="0">
                <a:solidFill>
                  <a:srgbClr val="FF0000"/>
                </a:solidFill>
                <a:latin typeface="Century Gothic"/>
              </a:rPr>
              <a:t>!! ATTENTION !! </a:t>
            </a:r>
            <a:endParaRPr lang="en-US" sz="2500" b="0" strike="noStrike" spc="-1" dirty="0">
              <a:solidFill>
                <a:srgbClr val="FF0000"/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Il sera nécessaire de faire de nouvelles inscriptions pédagogiques pour le second semestre.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dk1"/>
                </a:solidFill>
                <a:latin typeface="Century Gothic"/>
              </a:rPr>
              <a:t>Les dates seront affichées sur le site internet du Master un peu en amont. 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/>
          </p:nvPr>
        </p:nvSpPr>
        <p:spPr>
          <a:xfrm>
            <a:off x="2280960" y="1530220"/>
            <a:ext cx="9379440" cy="48896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999" lnSpcReduction="20000"/>
          </a:bodyPr>
          <a:lstStyle/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100" b="1" strike="noStrike" spc="-1" dirty="0">
                <a:solidFill>
                  <a:srgbClr val="FF0000"/>
                </a:solidFill>
                <a:latin typeface="Century Gothic"/>
              </a:rPr>
              <a:t>!! ATTENTION !! </a:t>
            </a:r>
          </a:p>
          <a:p>
            <a:pPr marL="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Vous êtes bloqués informatiquement pour vous inscrire pédagogiquement au premier semestre dans les TD suivants :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Méthodologie de la recherche 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Élaboration du positionnement clinique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	</a:t>
            </a:r>
            <a:r>
              <a:rPr lang="fr-FR" sz="2000" b="1" u="sng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(inscription </a:t>
            </a:r>
            <a:r>
              <a:rPr lang="fr-FR" sz="2000" b="1" u="sng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à effectuer directement </a:t>
            </a:r>
            <a:r>
              <a:rPr lang="fr-FR" sz="2000" b="1" u="sng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auprès de vos enseignants de l’année dernière OBLIGATOIRE)</a:t>
            </a: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2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200" b="1" strike="noStrike" spc="-1" dirty="0">
                <a:solidFill>
                  <a:srgbClr val="FF0000"/>
                </a:solidFill>
                <a:latin typeface="Century Gothic"/>
              </a:rPr>
              <a:t>MAIS vous devez impérativement vous inscrire pédagogiquement au second semestre dans les TD suivants</a:t>
            </a:r>
            <a:r>
              <a:rPr lang="fr-FR" sz="2200" b="0" strike="noStrike" spc="-1" dirty="0">
                <a:solidFill>
                  <a:srgbClr val="FF0000"/>
                </a:solidFill>
                <a:latin typeface="Century Gothic"/>
              </a:rPr>
              <a:t> : </a:t>
            </a:r>
            <a:endParaRPr lang="en-US" sz="2200" b="0" strike="noStrike" spc="-1" dirty="0">
              <a:solidFill>
                <a:srgbClr val="FF0000"/>
              </a:solidFill>
              <a:latin typeface="Century Gothic"/>
            </a:endParaRPr>
          </a:p>
          <a:p>
            <a:pPr marL="343080" lvl="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Séminaire de recherche </a:t>
            </a:r>
          </a:p>
          <a:p>
            <a:pPr marL="343080" lvl="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Élaboration de stage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FF0000"/>
                </a:solidFill>
                <a:latin typeface="Century Gothic"/>
              </a:rPr>
              <a:t>Votre inscription n’est pas automatique</a:t>
            </a:r>
            <a:endParaRPr lang="en-US" sz="2000" b="0" strike="noStrike" spc="-1" dirty="0">
              <a:solidFill>
                <a:srgbClr val="FF0000"/>
              </a:solidFill>
              <a:latin typeface="Century Gothic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FF0000"/>
                </a:solidFill>
                <a:latin typeface="Century Gothic"/>
              </a:rPr>
              <a:t>SANS CETTE INSCRIPTION VOUS NE POURREZ PAS DEPOSER LES DOSSIERS AFFERENTS</a:t>
            </a:r>
            <a:endParaRPr lang="en-US" sz="2000" b="0" strike="noStrike" spc="-1" dirty="0">
              <a:solidFill>
                <a:srgbClr val="FF0000"/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title"/>
          </p:nvPr>
        </p:nvSpPr>
        <p:spPr>
          <a:xfrm>
            <a:off x="1651680" y="579960"/>
            <a:ext cx="9701640" cy="765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32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POUR LES ETUDIANT.ES DOUBLANT.ES</a:t>
            </a:r>
            <a:endParaRPr lang="en-US" sz="3200" b="0" strike="noStrike" spc="-1">
              <a:solidFill>
                <a:schemeClr val="dk1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</a:pPr>
            <a:r>
              <a:rPr lang="fr-FR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http://inspedaweb.univ-lyon2.fr/ip-web/loginInscription.jsf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385" name="Image 2"/>
          <p:cNvPicPr/>
          <p:nvPr/>
        </p:nvPicPr>
        <p:blipFill>
          <a:blip r:embed="rId2"/>
          <a:stretch/>
        </p:blipFill>
        <p:spPr>
          <a:xfrm>
            <a:off x="659520" y="2623320"/>
            <a:ext cx="11266560" cy="3688200"/>
          </a:xfrm>
          <a:prstGeom prst="rect">
            <a:avLst/>
          </a:prstGeom>
          <a:ln w="0">
            <a:noFill/>
          </a:ln>
        </p:spPr>
      </p:pic>
      <p:sp>
        <p:nvSpPr>
          <p:cNvPr id="386" name="Titre 6"/>
          <p:cNvSpPr/>
          <p:nvPr/>
        </p:nvSpPr>
        <p:spPr>
          <a:xfrm>
            <a:off x="1651680" y="457920"/>
            <a:ext cx="9701640" cy="110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32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IP WEB: Inscription dans les enseignements :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32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Edition de votre contrat pédagogique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 1"/>
          <p:cNvPicPr/>
          <p:nvPr/>
        </p:nvPicPr>
        <p:blipFill>
          <a:blip r:embed="rId2"/>
          <a:stretch/>
        </p:blipFill>
        <p:spPr>
          <a:xfrm>
            <a:off x="3670200" y="0"/>
            <a:ext cx="484596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/>
          </p:nvPr>
        </p:nvSpPr>
        <p:spPr>
          <a:xfrm>
            <a:off x="2202479" y="1455576"/>
            <a:ext cx="9572753" cy="499382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8333" lnSpcReduction="20000"/>
          </a:bodyPr>
          <a:lstStyle/>
          <a:p>
            <a:pPr marL="0" indent="0" algn="ctr" defTabSz="457200">
              <a:lnSpc>
                <a:spcPct val="120000"/>
              </a:lnSpc>
              <a:spcAft>
                <a:spcPts val="600"/>
              </a:spcAft>
              <a:buClr>
                <a:srgbClr val="92278F"/>
              </a:buClr>
              <a:buNone/>
            </a:pPr>
            <a:r>
              <a:rPr lang="fr-FR" sz="4100" b="1" strike="noStrike" spc="-1" dirty="0">
                <a:solidFill>
                  <a:srgbClr val="FF0000"/>
                </a:solidFill>
                <a:latin typeface="Century Gothic"/>
                <a:ea typeface="Calibri"/>
              </a:rPr>
              <a:t>L’INSCRIPTION PÉDAGOGIQUE </a:t>
            </a:r>
            <a:r>
              <a:rPr lang="fr-FR" sz="4100" b="1" spc="-1" dirty="0">
                <a:solidFill>
                  <a:srgbClr val="FF0000"/>
                </a:solidFill>
                <a:ea typeface="Calibri"/>
              </a:rPr>
              <a:t>PERMET D’ÉTABLIR VOTRE CONTRAT PÉDAGOGIQUE ET </a:t>
            </a:r>
            <a:r>
              <a:rPr lang="fr-FR" sz="4100" b="1" strike="noStrike" spc="-1" dirty="0">
                <a:solidFill>
                  <a:srgbClr val="FF0000"/>
                </a:solidFill>
                <a:latin typeface="Century Gothic"/>
                <a:ea typeface="Calibri"/>
              </a:rPr>
              <a:t>VAUT POUR INSCRIPTION AUX EXAMENS</a:t>
            </a:r>
            <a:endParaRPr lang="en-US" sz="4100" b="1" strike="noStrike" spc="-1" dirty="0">
              <a:solidFill>
                <a:srgbClr val="FF0000"/>
              </a:solidFill>
              <a:latin typeface="Century Gothic"/>
            </a:endParaRPr>
          </a:p>
          <a:p>
            <a:pPr marL="343080" indent="-343080" defTabSz="457200">
              <a:lnSpc>
                <a:spcPct val="120000"/>
              </a:lnSpc>
              <a:buClr>
                <a:srgbClr val="92278F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39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Si l’I.P n'a pas été réalisée en ligne, vous devez </a:t>
            </a:r>
            <a:r>
              <a:rPr lang="fr-FR" sz="39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imprimer et renseigner la fiche pédagogique </a:t>
            </a:r>
            <a:r>
              <a:rPr lang="fr-FR" sz="39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mise à votre disposition </a:t>
            </a:r>
            <a:r>
              <a:rPr lang="fr-FR" sz="39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sur le site de l’Institut</a:t>
            </a:r>
          </a:p>
          <a:p>
            <a:pPr marL="343080" indent="-343080" defTabSz="457200">
              <a:lnSpc>
                <a:spcPct val="120000"/>
              </a:lnSpc>
              <a:buClr>
                <a:srgbClr val="92278F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4000" spc="-1" dirty="0">
                <a:solidFill>
                  <a:schemeClr val="dk1">
                    <a:lumMod val="75000"/>
                    <a:lumOff val="25000"/>
                  </a:schemeClr>
                </a:solidFill>
                <a:ea typeface="Calibri"/>
              </a:rPr>
              <a:t>Pour les étudiants ayant effectué leur inscription pédagogique via le web, </a:t>
            </a:r>
            <a:r>
              <a:rPr lang="fr-FR" sz="4100" b="1" spc="-1" dirty="0">
                <a:solidFill>
                  <a:srgbClr val="FF0000"/>
                </a:solidFill>
                <a:ea typeface="Calibri"/>
              </a:rPr>
              <a:t>merci  de vous rendre aux cours auxquels vous vous êtes inscrits</a:t>
            </a:r>
            <a:r>
              <a:rPr lang="fr-FR" sz="4000" b="1" spc="-1" dirty="0">
                <a:solidFill>
                  <a:schemeClr val="dk1">
                    <a:lumMod val="75000"/>
                    <a:lumOff val="25000"/>
                  </a:schemeClr>
                </a:solidFill>
                <a:ea typeface="Calibri"/>
              </a:rPr>
              <a:t> </a:t>
            </a:r>
            <a:r>
              <a:rPr lang="fr-FR" sz="4000" spc="-1" dirty="0">
                <a:solidFill>
                  <a:schemeClr val="dk1">
                    <a:lumMod val="75000"/>
                    <a:lumOff val="25000"/>
                  </a:schemeClr>
                </a:solidFill>
                <a:ea typeface="Calibri"/>
              </a:rPr>
              <a:t>(cf.  indications sur votre contrat pédagogique)</a:t>
            </a:r>
            <a:endParaRPr lang="en-US" sz="4000" spc="-1" dirty="0">
              <a:solidFill>
                <a:schemeClr val="dk1">
                  <a:lumMod val="75000"/>
                  <a:lumOff val="25000"/>
                </a:schemeClr>
              </a:solidFill>
            </a:endParaRPr>
          </a:p>
          <a:p>
            <a:pPr indent="0" algn="ctr" defTabSz="457200">
              <a:lnSpc>
                <a:spcPct val="12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fr-FR" sz="3700" b="1" spc="-1" dirty="0">
                <a:solidFill>
                  <a:srgbClr val="FF0000"/>
                </a:solidFill>
                <a:ea typeface="Calibri"/>
              </a:rPr>
              <a:t>SI L’EFFECTIF DE TD MAXIMUM EST ATTEINT, VOUS DEVREZ TROUVER UN ÉTUDIANT QUI ACCEPTE D’ÉCHANGER DE TD AVEC VOUS OU VOUS REPORTER SUR UN AUTRE TD (toute demande devra être justifiée – contrat de travail / convention de stage…)</a:t>
            </a:r>
          </a:p>
          <a:p>
            <a:pPr marL="0" indent="0" algn="ctr" defTabSz="457200">
              <a:lnSpc>
                <a:spcPct val="120000"/>
              </a:lnSpc>
              <a:spcAft>
                <a:spcPts val="600"/>
              </a:spcAft>
              <a:buClr>
                <a:srgbClr val="92278F"/>
              </a:buClr>
              <a:buNone/>
              <a:tabLst>
                <a:tab pos="0" algn="l"/>
              </a:tabLst>
            </a:pPr>
            <a:r>
              <a:rPr lang="fr-FR" sz="5100" b="1" strike="noStrike" spc="-1" dirty="0">
                <a:uFillTx/>
                <a:latin typeface="Century Gothic"/>
                <a:ea typeface="Calibri"/>
              </a:rPr>
              <a:t>RENTRÉE UNIVERSITAIRE M1 </a:t>
            </a:r>
            <a:r>
              <a:rPr lang="fr-FR" sz="5100" b="1" strike="noStrike" spc="-1" dirty="0">
                <a:latin typeface="Century Gothic"/>
                <a:ea typeface="Calibri"/>
              </a:rPr>
              <a:t>: LUNDI 23 SEPTEMBRE </a:t>
            </a:r>
          </a:p>
          <a:p>
            <a:pPr marL="0" indent="0" algn="ctr" defTabSz="457200">
              <a:lnSpc>
                <a:spcPct val="120000"/>
              </a:lnSpc>
              <a:spcBef>
                <a:spcPts val="0"/>
              </a:spcBef>
              <a:buClr>
                <a:srgbClr val="92278F"/>
              </a:buClr>
              <a:buNone/>
              <a:tabLst>
                <a:tab pos="0" algn="l"/>
              </a:tabLst>
            </a:pPr>
            <a:r>
              <a:rPr lang="en-US" sz="4100" b="1" strike="noStrike" spc="-1" dirty="0">
                <a:solidFill>
                  <a:srgbClr val="FF0000"/>
                </a:solidFill>
                <a:latin typeface="Century Gothic"/>
              </a:rPr>
              <a:t>MAIS CERTAINS COURS PEUVENT DEBUTER AVANT OU APRES :</a:t>
            </a:r>
          </a:p>
          <a:p>
            <a:pPr marL="0" indent="0" algn="ctr" defTabSz="457200">
              <a:lnSpc>
                <a:spcPct val="120000"/>
              </a:lnSpc>
              <a:spcBef>
                <a:spcPts val="0"/>
              </a:spcBef>
              <a:buClr>
                <a:srgbClr val="92278F"/>
              </a:buClr>
              <a:buNone/>
              <a:tabLst>
                <a:tab pos="0" algn="l"/>
              </a:tabLst>
            </a:pPr>
            <a:r>
              <a:rPr lang="en-US" sz="4100" b="1" u="sng" spc="-1" dirty="0">
                <a:solidFill>
                  <a:srgbClr val="FF0000"/>
                </a:solidFill>
                <a:latin typeface="Century Gothic"/>
              </a:rPr>
              <a:t>CONSULTER QUOTIDIENNEMENT LE PANNEAU D’AFFICHAGE</a:t>
            </a:r>
            <a:r>
              <a:rPr lang="en-US" sz="4100" b="1" u="sng" strike="noStrike" spc="-1" dirty="0">
                <a:solidFill>
                  <a:srgbClr val="FF0000"/>
                </a:solidFill>
                <a:latin typeface="Century Gothic"/>
              </a:rPr>
              <a:t> </a:t>
            </a:r>
          </a:p>
          <a:p>
            <a:pPr indent="0" defTabSz="4572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title"/>
          </p:nvPr>
        </p:nvSpPr>
        <p:spPr>
          <a:xfrm>
            <a:off x="1651680" y="579960"/>
            <a:ext cx="9701640" cy="87561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611"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32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L’INSCRIPTION PEDAGOGIQUE EST OBLIGATOIRE</a:t>
            </a:r>
            <a:endParaRPr lang="en-US" sz="32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/>
          </p:nvPr>
        </p:nvSpPr>
        <p:spPr>
          <a:xfrm>
            <a:off x="2005920" y="1504440"/>
            <a:ext cx="9615600" cy="4945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Aft>
                <a:spcPts val="601"/>
              </a:spcAft>
              <a:buClr>
                <a:srgbClr val="92278F"/>
              </a:buClr>
              <a:buFont typeface="Wingdings 3" charset="2"/>
              <a:buChar char=""/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Une fois votre inscription pédagogique effectuée et </a:t>
            </a:r>
            <a:r>
              <a:rPr lang="fr-FR" sz="20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validée </a:t>
            </a: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en ligne</a:t>
            </a:r>
            <a:r>
              <a:rPr lang="fr-FR" sz="20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, </a:t>
            </a: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vous devez impérativement </a:t>
            </a:r>
            <a:r>
              <a:rPr lang="fr-FR" sz="20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imprimer votre contrat pédagogique, indiquer votre numéro de téléphone, coller votre photo, viser le puis adresser le au secrétariat : (2 possibilités) 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343080" defTabSz="457200">
              <a:lnSpc>
                <a:spcPct val="100000"/>
              </a:lnSpc>
              <a:spcAft>
                <a:spcPts val="601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fr-FR" sz="20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Le déposer dans le casier des Masters 1 </a:t>
            </a: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situé à l'entrée du bâtiment où est situé le secrétariat de scolarité.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343080" defTabSz="457200">
              <a:lnSpc>
                <a:spcPct val="100000"/>
              </a:lnSpc>
              <a:spcAft>
                <a:spcPts val="601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fr-FR" sz="20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L'envoyer par courrier à :</a:t>
            </a:r>
            <a:br>
              <a:rPr sz="2000" dirty="0"/>
            </a:b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Université Lyon 2 - Institut de psychologie</a:t>
            </a:r>
            <a:br>
              <a:rPr sz="2000" dirty="0"/>
            </a:b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Secrétariat Masters 1 </a:t>
            </a:r>
            <a:br>
              <a:rPr sz="2000" dirty="0"/>
            </a:b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5 avenue Pierre Mendès France - 69500 Bron</a:t>
            </a:r>
            <a:br>
              <a:rPr sz="2000" dirty="0"/>
            </a:br>
            <a:r>
              <a:rPr lang="fr-FR" sz="8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  <a:endParaRPr lang="en-US" sz="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Date limite de retour : </a:t>
            </a: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  <a:ea typeface="Calibri"/>
              </a:rPr>
              <a:t> </a:t>
            </a:r>
            <a:r>
              <a:rPr lang="fr-FR" sz="2400" b="1" u="sng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Century Gothic"/>
                <a:ea typeface="Calibri"/>
              </a:rPr>
              <a:t>MARDI 8</a:t>
            </a:r>
            <a:r>
              <a:rPr lang="fr-FR" sz="2400" b="1" u="sng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uFillTx/>
                <a:latin typeface="Century Gothic"/>
                <a:ea typeface="Calibri"/>
              </a:rPr>
              <a:t> OCTOBRE 16h30 au plus tard </a:t>
            </a:r>
            <a:br>
              <a:rPr sz="2000" dirty="0"/>
            </a:br>
            <a:endParaRPr lang="fr-FR" sz="1200" dirty="0"/>
          </a:p>
          <a:p>
            <a:pPr indent="0" algn="ctr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  <a:ea typeface="Calibri"/>
              </a:rPr>
              <a:t>Aucun contrat pédagogique ne sera accepté après cette date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algn="ctr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  <a:ea typeface="Calibri"/>
              </a:rPr>
              <a:t>GARDER IMPERATIVEMENT UNE COPIE DU CONTRAT 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title"/>
          </p:nvPr>
        </p:nvSpPr>
        <p:spPr>
          <a:xfrm>
            <a:off x="1651680" y="579960"/>
            <a:ext cx="9701640" cy="61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32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CONTRAT PEDAGOGIQUE</a:t>
            </a:r>
            <a:endParaRPr lang="en-US" sz="3200" b="0" strike="noStrike" spc="-1">
              <a:solidFill>
                <a:schemeClr val="dk1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1651680" y="579960"/>
            <a:ext cx="9701640" cy="61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32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STAGE (1/3)</a:t>
            </a:r>
            <a:endParaRPr lang="en-US" sz="32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93" name="ZoneTexte 8"/>
          <p:cNvSpPr/>
          <p:nvPr/>
        </p:nvSpPr>
        <p:spPr>
          <a:xfrm>
            <a:off x="2467800" y="1356840"/>
            <a:ext cx="9123840" cy="597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20000"/>
              </a:lnSpc>
            </a:pPr>
            <a:endParaRPr lang="fr-FR" sz="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20000"/>
              </a:lnSpc>
            </a:pPr>
            <a:r>
              <a:rPr lang="fr-FR" sz="2000" b="0" strike="noStrike" spc="-1" dirty="0">
                <a:solidFill>
                  <a:schemeClr val="dk1"/>
                </a:solidFill>
                <a:latin typeface="Century Gothic"/>
              </a:rPr>
              <a:t>Souvent difficile à trouver, il est indispensable – si ce n’est pas déjà fait – de commencer sa recherche </a:t>
            </a:r>
            <a:r>
              <a:rPr lang="fr-FR" sz="2000" b="1" strike="noStrike" spc="-1" dirty="0">
                <a:solidFill>
                  <a:schemeClr val="dk1"/>
                </a:solidFill>
                <a:latin typeface="Century Gothic"/>
              </a:rPr>
              <a:t>immédiatement</a:t>
            </a:r>
            <a:r>
              <a:rPr lang="fr-FR" sz="2000" b="0" strike="noStrike" spc="-1" dirty="0">
                <a:solidFill>
                  <a:schemeClr val="dk1"/>
                </a:solidFill>
                <a:latin typeface="Century Gothic"/>
              </a:rPr>
              <a:t>.</a:t>
            </a: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  <a:ea typeface="Calibri"/>
              </a:rPr>
              <a:t> 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20000"/>
              </a:lnSpc>
              <a:spcAft>
                <a:spcPts val="1199"/>
              </a:spcAft>
            </a:pPr>
            <a:r>
              <a:rPr lang="fr-FR" sz="2000" b="0" i="1" strike="noStrike" spc="-1" dirty="0">
                <a:solidFill>
                  <a:schemeClr val="dk1"/>
                </a:solidFill>
                <a:latin typeface="Century Gothic"/>
                <a:ea typeface="Calibri"/>
              </a:rPr>
              <a:t>	</a:t>
            </a:r>
            <a:r>
              <a:rPr lang="fr-FR" sz="2000" b="1" strike="noStrike" spc="-1" dirty="0">
                <a:solidFill>
                  <a:srgbClr val="FF0000"/>
                </a:solidFill>
                <a:latin typeface="Century Gothic"/>
                <a:ea typeface="Calibri"/>
              </a:rPr>
              <a:t>C’EST L’ÉTUDIANT LUI-MÊME QUI DOIT TROUVER SON STAGE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1001"/>
              </a:spcBef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  <a:ea typeface="Calibri"/>
              </a:rPr>
              <a:t>Pour toute info. : </a:t>
            </a:r>
            <a:r>
              <a:rPr lang="fr-FR" sz="2000" b="1" strike="noStrike" spc="-1" dirty="0">
                <a:solidFill>
                  <a:srgbClr val="404040"/>
                </a:solidFill>
                <a:latin typeface="Century Gothic"/>
                <a:ea typeface="Times New Roman"/>
              </a:rPr>
              <a:t>VOIR DOCUMENT « FICHE STAGE Master 1 P.P.C.P. » 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  <a:ea typeface="Times New Roman"/>
              </a:rPr>
              <a:t>En ligne sur le site de l’Institut, à l’onglet « Affichage » du Master 1 ou le Livret des étudiants. 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404040"/>
                </a:solidFill>
                <a:latin typeface="Century Gothic"/>
                <a:ea typeface="Times New Roman"/>
              </a:rPr>
              <a:t>Document de 12 pages avec les informations suivantes :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300"/>
              </a:spcBef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  <a:ea typeface="Times New Roman"/>
              </a:rPr>
              <a:t>	* les conditions de stage, 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300"/>
              </a:spcBef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  <a:ea typeface="Times New Roman"/>
              </a:rPr>
              <a:t>	* les conventions, 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300"/>
              </a:spcBef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  <a:ea typeface="Times New Roman"/>
              </a:rPr>
              <a:t>	* la gratification, 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300"/>
              </a:spcBef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  <a:ea typeface="Times New Roman"/>
              </a:rPr>
              <a:t>	* les démarches de recherche de stages, 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300"/>
              </a:spcBef>
              <a:spcAft>
                <a:spcPts val="1199"/>
              </a:spcAft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  <a:ea typeface="Times New Roman"/>
              </a:rPr>
              <a:t>	* la validation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20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  <a:ea typeface="Times New Roman"/>
              </a:rPr>
              <a:t>Pôle Stages Insertion </a:t>
            </a:r>
            <a:r>
              <a:rPr lang="fr-FR" sz="2000" b="1" spc="-1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/>
              </a:rPr>
              <a:t>: (pour les stages complémentaires)</a:t>
            </a:r>
          </a:p>
          <a:p>
            <a:pPr defTabSz="457200">
              <a:lnSpc>
                <a:spcPct val="100000"/>
              </a:lnSpc>
            </a:pPr>
            <a:r>
              <a:rPr lang="fr-FR" sz="2000" b="1" spc="-1" dirty="0">
                <a:ea typeface="Times New Roman"/>
              </a:rPr>
              <a:t>Camille </a:t>
            </a:r>
            <a:r>
              <a:rPr lang="fr-FR" sz="2000" b="1" spc="-1" dirty="0" err="1">
                <a:ea typeface="Times New Roman"/>
              </a:rPr>
              <a:t>Fourgeaud</a:t>
            </a:r>
            <a:r>
              <a:rPr lang="fr-FR" sz="2000" b="1" spc="-1" dirty="0">
                <a:ea typeface="Times New Roman"/>
              </a:rPr>
              <a:t>  / Camille.Fourgeaud@univ-lyon2.fr</a:t>
            </a:r>
            <a:endParaRPr lang="fr-FR" sz="2000" b="0" strike="noStrike" spc="-1" dirty="0"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2000" b="1" strike="noStrike" spc="-1" dirty="0">
                <a:solidFill>
                  <a:schemeClr val="dk1"/>
                </a:solidFill>
                <a:latin typeface="Century Gothic"/>
                <a:ea typeface="Times New Roman"/>
              </a:rPr>
              <a:t>						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1651680" y="579960"/>
            <a:ext cx="9701640" cy="61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32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STAGE (2/3)</a:t>
            </a:r>
            <a:endParaRPr lang="en-US" sz="32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95" name="ZoneTexte 8"/>
          <p:cNvSpPr/>
          <p:nvPr/>
        </p:nvSpPr>
        <p:spPr>
          <a:xfrm>
            <a:off x="2229479" y="1315388"/>
            <a:ext cx="9368471" cy="5451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1800" strike="noStrike" spc="-1" dirty="0">
                <a:solidFill>
                  <a:schemeClr val="dk1"/>
                </a:solidFill>
                <a:latin typeface="Century Gothic"/>
              </a:rPr>
              <a:t>Durée obligatoire du stage </a:t>
            </a:r>
            <a:r>
              <a:rPr lang="fr-FR" sz="1800" strike="noStrike" spc="-1" dirty="0">
                <a:solidFill>
                  <a:srgbClr val="404040"/>
                </a:solidFill>
                <a:latin typeface="Century Gothic"/>
              </a:rPr>
              <a:t>(sur 2 stages au maximum) : </a:t>
            </a:r>
            <a:endParaRPr lang="fr-FR" sz="180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0000"/>
                </a:solidFill>
                <a:latin typeface="Century Gothic"/>
              </a:rPr>
              <a:t>300H auprès d’un </a:t>
            </a:r>
            <a:r>
              <a:rPr lang="fr-FR" sz="1800" b="1" u="sng" strike="noStrike" spc="-1" dirty="0">
                <a:solidFill>
                  <a:srgbClr val="FF0000"/>
                </a:solidFill>
                <a:uFillTx/>
                <a:latin typeface="Century Gothic"/>
              </a:rPr>
              <a:t>psychologue </a:t>
            </a:r>
            <a:r>
              <a:rPr lang="fr-FR" b="1" u="sng" spc="-1" dirty="0">
                <a:solidFill>
                  <a:srgbClr val="FF0000"/>
                </a:solidFill>
                <a:latin typeface="Century Gothic"/>
              </a:rPr>
              <a:t>CLINICIEN </a:t>
            </a:r>
            <a:r>
              <a:rPr lang="fr-FR" sz="1800" b="1" u="sng" strike="noStrike" spc="-1" dirty="0">
                <a:solidFill>
                  <a:srgbClr val="FF0000"/>
                </a:solidFill>
                <a:uFillTx/>
                <a:latin typeface="Century Gothic"/>
              </a:rPr>
              <a:t>de préférence référé à l’épistémologie psychanalytique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trike="noStrike" spc="-1" dirty="0">
                <a:latin typeface="Century Gothic"/>
              </a:rPr>
              <a:t>Durant son cursus (M1/M2), l’étudiant doit justifier d’un stage auprès : </a:t>
            </a:r>
            <a:endParaRPr lang="fr-FR" strike="noStrike" spc="-1" dirty="0">
              <a:latin typeface="Arial"/>
            </a:endParaRPr>
          </a:p>
          <a:p>
            <a:pPr marL="2114640" lvl="4" indent="-285840" defTabSz="457200">
              <a:buClr>
                <a:srgbClr val="A53010"/>
              </a:buClr>
              <a:buFont typeface="OpenSymbol"/>
              <a:buChar char="-"/>
            </a:pPr>
            <a:r>
              <a:rPr lang="fr-FR" b="1" strike="noStrike" spc="-1" dirty="0">
                <a:solidFill>
                  <a:srgbClr val="FF0000"/>
                </a:solidFill>
                <a:latin typeface="Century Gothic"/>
              </a:rPr>
              <a:t>D’enfants ou d’adolescents</a:t>
            </a:r>
            <a:endParaRPr lang="fr-FR" b="0" strike="noStrike" spc="-1" dirty="0">
              <a:solidFill>
                <a:srgbClr val="000000"/>
              </a:solidFill>
              <a:latin typeface="Arial"/>
            </a:endParaRPr>
          </a:p>
          <a:p>
            <a:pPr marL="2114640" lvl="4" indent="-285840" defTabSz="457200">
              <a:buClr>
                <a:srgbClr val="A53010"/>
              </a:buClr>
              <a:buFont typeface="OpenSymbol"/>
              <a:buChar char="-"/>
            </a:pPr>
            <a:r>
              <a:rPr lang="fr-FR" b="1" strike="noStrike" spc="-1" dirty="0">
                <a:solidFill>
                  <a:srgbClr val="FF0000"/>
                </a:solidFill>
                <a:latin typeface="Century Gothic"/>
              </a:rPr>
              <a:t>D’adultes</a:t>
            </a:r>
            <a:endParaRPr lang="fr-FR" b="0" strike="noStrike" spc="-1" dirty="0">
              <a:solidFill>
                <a:srgbClr val="000000"/>
              </a:solidFill>
              <a:latin typeface="Arial"/>
            </a:endParaRPr>
          </a:p>
          <a:p>
            <a:pPr marL="2114640" lvl="4" indent="-285840" defTabSz="457200">
              <a:buClr>
                <a:srgbClr val="A53010"/>
              </a:buClr>
              <a:buFont typeface="OpenSymbol"/>
              <a:buChar char="-"/>
            </a:pPr>
            <a:r>
              <a:rPr lang="fr-FR" b="1" strike="noStrike" spc="-1" dirty="0">
                <a:solidFill>
                  <a:srgbClr val="FF0000"/>
                </a:solidFill>
                <a:latin typeface="Century Gothic"/>
              </a:rPr>
              <a:t>En psychiatrie</a:t>
            </a:r>
            <a:endParaRPr lang="fr-FR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b="1" strike="noStrike" spc="-1" dirty="0">
                <a:solidFill>
                  <a:srgbClr val="000000"/>
                </a:solidFill>
                <a:latin typeface="Century Gothic"/>
              </a:rPr>
              <a:t>Accompagnement = 4 modalités </a:t>
            </a:r>
            <a:endParaRPr lang="fr-FR" b="0" strike="noStrike" spc="-1" dirty="0">
              <a:solidFill>
                <a:srgbClr val="000000"/>
              </a:solidFill>
              <a:latin typeface="Arial"/>
            </a:endParaRPr>
          </a:p>
          <a:p>
            <a:pPr marL="360000" lvl="1" algn="just" defTabSz="457200">
              <a:buClr>
                <a:srgbClr val="000000"/>
              </a:buClr>
              <a:buFont typeface="Wingdings" charset="2"/>
              <a:buChar char=""/>
            </a:pPr>
            <a:r>
              <a:rPr lang="fr-FR" b="0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fr-FR" spc="-1" dirty="0">
                <a:solidFill>
                  <a:srgbClr val="000000"/>
                </a:solidFill>
              </a:rPr>
              <a:t>Tuteur de stage dans l’institution </a:t>
            </a:r>
            <a:endParaRPr lang="fr-FR" spc="-1" dirty="0">
              <a:solidFill>
                <a:srgbClr val="000000"/>
              </a:solidFill>
              <a:latin typeface="Arial"/>
            </a:endParaRPr>
          </a:p>
          <a:p>
            <a:pPr marL="360000" lvl="1" algn="just" defTabSz="457200">
              <a:buClr>
                <a:srgbClr val="000000"/>
              </a:buClr>
              <a:buFont typeface="Wingdings" charset="2"/>
              <a:buChar char=""/>
            </a:pPr>
            <a:r>
              <a:rPr lang="fr-FR" spc="-1" dirty="0">
                <a:solidFill>
                  <a:srgbClr val="000000"/>
                </a:solidFill>
              </a:rPr>
              <a:t> Tuteur universitaire (A.-L. </a:t>
            </a:r>
            <a:r>
              <a:rPr lang="fr-FR" spc="-1" dirty="0" err="1">
                <a:solidFill>
                  <a:srgbClr val="000000"/>
                </a:solidFill>
              </a:rPr>
              <a:t>Demarchi</a:t>
            </a:r>
            <a:r>
              <a:rPr lang="fr-FR" spc="-1" dirty="0">
                <a:solidFill>
                  <a:srgbClr val="000000"/>
                </a:solidFill>
              </a:rPr>
              <a:t>)</a:t>
            </a:r>
            <a:endParaRPr lang="fr-FR" spc="-1" dirty="0">
              <a:solidFill>
                <a:srgbClr val="000000"/>
              </a:solidFill>
              <a:latin typeface="Arial"/>
            </a:endParaRPr>
          </a:p>
          <a:p>
            <a:pPr marL="360000" lvl="1" algn="just" defTabSz="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b="0" strike="noStrike" spc="-1" dirty="0">
                <a:solidFill>
                  <a:srgbClr val="000000"/>
                </a:solidFill>
                <a:latin typeface="Century Gothic"/>
              </a:rPr>
              <a:t> TD - Élaboration du positionnement clinique </a:t>
            </a:r>
            <a:endParaRPr lang="fr-FR" b="0" strike="noStrike" spc="-1" dirty="0">
              <a:solidFill>
                <a:srgbClr val="000000"/>
              </a:solidFill>
              <a:latin typeface="Arial"/>
            </a:endParaRPr>
          </a:p>
          <a:p>
            <a:pPr marL="360000" lvl="1" algn="just" defTabSz="45720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fr-FR" b="0" strike="noStrike" spc="-1" dirty="0">
                <a:solidFill>
                  <a:srgbClr val="000000"/>
                </a:solidFill>
                <a:latin typeface="Century Gothic"/>
              </a:rPr>
              <a:t> TD - Méthodologie de la recherche</a:t>
            </a:r>
            <a:r>
              <a:rPr lang="fr-FR" spc="-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fr-FR" b="0" strike="noStrike" spc="-1" dirty="0">
                <a:solidFill>
                  <a:srgbClr val="000000"/>
                </a:solidFill>
                <a:latin typeface="Century Gothic"/>
              </a:rPr>
              <a:t>(quand elle est ancrée dans la pratique)</a:t>
            </a:r>
            <a:endParaRPr lang="fr-FR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0000"/>
                </a:solidFill>
                <a:latin typeface="Arial"/>
              </a:rPr>
              <a:t>CES DEUX DERNIERS ESPACES D’ACCOMPAGNEMENT FONT PARTIE DE LA FORMATION ET SONT DONC </a:t>
            </a:r>
            <a:r>
              <a:rPr lang="fr-FR" sz="1800" b="1" u="sng" strike="noStrike" spc="-1" dirty="0">
                <a:solidFill>
                  <a:srgbClr val="FF0000"/>
                </a:solidFill>
                <a:latin typeface="Arial"/>
              </a:rPr>
              <a:t>OBLIGATOIRES </a:t>
            </a:r>
          </a:p>
          <a:p>
            <a:pPr algn="ctr" defTabSz="457200">
              <a:lnSpc>
                <a:spcPct val="100000"/>
              </a:lnSpc>
            </a:pPr>
            <a:r>
              <a:rPr lang="fr-FR" b="1" spc="-1" dirty="0">
                <a:solidFill>
                  <a:srgbClr val="FF0000"/>
                </a:solidFill>
                <a:latin typeface="Arial"/>
              </a:rPr>
              <a:t>DES ABSENCES REPETEES DANS L’UN DE CES ESPACES PEUVENT ENGENDRER LA NON VALIDATION DU STAGE (et donc de l’année universitaire)</a:t>
            </a:r>
            <a:endParaRPr lang="fr-FR" sz="1800" b="1" strike="noStrike" spc="-1" dirty="0">
              <a:solidFill>
                <a:srgbClr val="FF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626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br>
              <a:rPr sz="2800" dirty="0"/>
            </a:br>
            <a:r>
              <a:rPr lang="fr-FR" sz="28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Responsable de la Mention : F.-D. CAMPS</a:t>
            </a:r>
            <a:br>
              <a:rPr sz="2800" dirty="0"/>
            </a:br>
            <a:r>
              <a:rPr lang="fr-FR" sz="2000" b="1" u="sng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Century Gothic"/>
                <a:hlinkClick r:id="rId2"/>
              </a:rPr>
              <a:t>Francois-David.Camps@univ-lyon2.fr</a:t>
            </a:r>
            <a:r>
              <a:rPr lang="fr-FR" sz="20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 </a:t>
            </a:r>
            <a:br>
              <a:rPr sz="2000" dirty="0"/>
            </a:br>
            <a:br>
              <a:rPr sz="2000" dirty="0"/>
            </a:br>
            <a:br>
              <a:rPr sz="2000" dirty="0"/>
            </a:br>
            <a:r>
              <a:rPr lang="fr-FR" sz="28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Responsable pédagogique : B. SMANIOTTO</a:t>
            </a:r>
            <a:br>
              <a:rPr sz="3600" dirty="0"/>
            </a:br>
            <a:r>
              <a:rPr lang="fr-FR" sz="2000" b="1" u="sng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Century Gothic"/>
                <a:hlinkClick r:id="rId3"/>
              </a:rPr>
              <a:t>Barbara.Smaniotto@univ-lyon2.fr</a:t>
            </a:r>
            <a:br>
              <a:rPr sz="2000" dirty="0"/>
            </a:br>
            <a:br>
              <a:rPr sz="2000" dirty="0"/>
            </a:br>
            <a:br>
              <a:rPr sz="2000" dirty="0"/>
            </a:br>
            <a:r>
              <a:rPr lang="fr-FR" sz="28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Tuteur universitaire des stages : A.-L. DEMARCHI</a:t>
            </a:r>
            <a:br>
              <a:rPr sz="2800" dirty="0"/>
            </a:br>
            <a:r>
              <a:rPr lang="fr-FR" sz="2000" b="1" u="sng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Century Gothic"/>
                <a:hlinkClick r:id="rId4"/>
              </a:rPr>
              <a:t>anne-lyse.demarchi@univ-lyon2.fr</a:t>
            </a:r>
            <a:r>
              <a:rPr lang="fr-FR" sz="20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 </a:t>
            </a:r>
            <a:br>
              <a:rPr sz="2000" dirty="0"/>
            </a:br>
            <a:br>
              <a:rPr sz="2000" dirty="0"/>
            </a:br>
            <a:r>
              <a:rPr lang="fr-FR" sz="28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Secrétariat de scolarité : R. COLOMB</a:t>
            </a:r>
            <a:br>
              <a:rPr sz="2800" dirty="0"/>
            </a:br>
            <a:r>
              <a:rPr lang="fr-FR" sz="2000" b="1" u="sng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Century Gothic"/>
                <a:hlinkClick r:id="rId5"/>
              </a:rPr>
              <a:t>rita.colomb@univ-lyon2.fr</a:t>
            </a:r>
            <a:br>
              <a:rPr sz="2000" dirty="0"/>
            </a:br>
            <a:r>
              <a:rPr lang="fr-FR" sz="20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Institut de Psychologie – Scolarité Master 1</a:t>
            </a:r>
            <a:br>
              <a:rPr sz="2000" dirty="0"/>
            </a:br>
            <a:r>
              <a:rPr lang="fr-FR" sz="20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5 Avenue Pierre Mendès-France, 69676 Bron Cedex</a:t>
            </a:r>
            <a:br>
              <a:rPr sz="2000" dirty="0"/>
            </a:br>
            <a:r>
              <a:rPr lang="fr-FR" sz="2000" b="1" strike="noStrike" spc="-1" dirty="0">
                <a:solidFill>
                  <a:schemeClr val="dk1">
                    <a:lumMod val="85000"/>
                    <a:lumOff val="15000"/>
                  </a:schemeClr>
                </a:solidFill>
                <a:latin typeface="Century Gothic"/>
              </a:rPr>
              <a:t>Tel : 0478772448 – Fax : 0478772369</a:t>
            </a:r>
            <a:endParaRPr lang="en-US" sz="20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1651680" y="579960"/>
            <a:ext cx="9701640" cy="61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32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STAGE (3/3)</a:t>
            </a:r>
            <a:endParaRPr lang="en-US" sz="32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97" name="ZoneTexte 8"/>
          <p:cNvSpPr/>
          <p:nvPr/>
        </p:nvSpPr>
        <p:spPr>
          <a:xfrm>
            <a:off x="2484544" y="1344151"/>
            <a:ext cx="9123840" cy="5697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1800" b="1" strike="noStrike" spc="-1" dirty="0">
                <a:solidFill>
                  <a:schemeClr val="dk1"/>
                </a:solidFill>
                <a:latin typeface="Century Gothic"/>
              </a:rPr>
              <a:t>Validation du stage :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800280" lvl="1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404040"/>
                </a:solidFill>
                <a:latin typeface="Century Gothic"/>
              </a:rPr>
              <a:t>Les 300h obligatoires de stage </a:t>
            </a:r>
            <a:r>
              <a:rPr lang="fr-FR" sz="1800" b="0" strike="noStrike" spc="-1" dirty="0">
                <a:solidFill>
                  <a:srgbClr val="FF0000"/>
                </a:solidFill>
                <a:latin typeface="Century Gothic"/>
              </a:rPr>
              <a:t>doivent impérativement être </a:t>
            </a:r>
            <a:r>
              <a:rPr lang="fr-FR" sz="1800" b="1" strike="noStrike" spc="-1" dirty="0">
                <a:solidFill>
                  <a:srgbClr val="FF0000"/>
                </a:solidFill>
                <a:latin typeface="Century Gothic"/>
              </a:rPr>
              <a:t>terminées avant la date de jury de 2</a:t>
            </a:r>
            <a:r>
              <a:rPr lang="fr-FR" sz="1800" b="1" strike="noStrike" spc="-1" baseline="30000" dirty="0">
                <a:solidFill>
                  <a:srgbClr val="FF0000"/>
                </a:solidFill>
                <a:latin typeface="Century Gothic"/>
              </a:rPr>
              <a:t>ème</a:t>
            </a:r>
            <a:r>
              <a:rPr lang="fr-FR" sz="1800" b="1" strike="noStrike" spc="-1" dirty="0">
                <a:solidFill>
                  <a:srgbClr val="FF0000"/>
                </a:solidFill>
                <a:latin typeface="Century Gothic"/>
              </a:rPr>
              <a:t> session</a:t>
            </a:r>
            <a:r>
              <a:rPr lang="fr-FR" sz="1800" b="0" strike="noStrike" spc="-1" dirty="0">
                <a:solidFill>
                  <a:srgbClr val="FF0000"/>
                </a:solidFill>
                <a:latin typeface="Century Gothic"/>
              </a:rPr>
              <a:t> pour être validées sur l’année en cours (soit AVANT le </a:t>
            </a:r>
            <a:r>
              <a:rPr lang="fr-FR" sz="1800" b="1" strike="noStrike" spc="-1" dirty="0">
                <a:solidFill>
                  <a:srgbClr val="FF0000"/>
                </a:solidFill>
                <a:latin typeface="Century Gothic"/>
              </a:rPr>
              <a:t>10-11 juillet 2025</a:t>
            </a:r>
            <a:r>
              <a:rPr lang="fr-FR" sz="1800" b="0" strike="noStrike" spc="-1" dirty="0">
                <a:solidFill>
                  <a:srgbClr val="FF0000"/>
                </a:solidFill>
                <a:latin typeface="Century Gothic"/>
              </a:rPr>
              <a:t>)</a:t>
            </a:r>
          </a:p>
          <a:p>
            <a:pPr marL="0" lvl="1" algn="ctr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</a:pPr>
            <a:r>
              <a:rPr lang="fr-FR" b="1" u="sng" spc="-1" dirty="0">
                <a:latin typeface="Century Gothic"/>
              </a:rPr>
              <a:t>Cf. </a:t>
            </a:r>
            <a:r>
              <a:rPr lang="fr-FR" b="1" u="sng" spc="-1" dirty="0"/>
              <a:t>REGLEMENT GENERAL DES ETUDES – p. 22 </a:t>
            </a:r>
            <a:r>
              <a:rPr lang="fr-FR" b="1" spc="-1" dirty="0"/>
              <a:t>: </a:t>
            </a:r>
            <a:r>
              <a:rPr lang="fr-FR" b="1" spc="-1" dirty="0">
                <a:solidFill>
                  <a:srgbClr val="FF0000"/>
                </a:solidFill>
              </a:rPr>
              <a:t>(à lire ATTENTIVEMENT)</a:t>
            </a:r>
          </a:p>
          <a:p>
            <a:pPr lvl="1" algn="just" defTabSz="457200">
              <a:lnSpc>
                <a:spcPct val="100000"/>
              </a:lnSpc>
              <a:buClr>
                <a:srgbClr val="A53010"/>
              </a:buClr>
            </a:pPr>
            <a:r>
              <a:rPr lang="fr-FR" spc="-1" dirty="0"/>
              <a:t>https://www.univ-lyon2.fr/medias/fichier/00-reglement-general-des-etudes_1721121553815-pdf</a:t>
            </a:r>
            <a:endParaRPr lang="fr-FR" sz="1800" b="0" strike="noStrike" spc="-1" dirty="0">
              <a:latin typeface="Arial"/>
            </a:endParaRPr>
          </a:p>
          <a:p>
            <a:pPr marL="800280" lvl="1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404040"/>
                </a:solidFill>
                <a:latin typeface="Century Gothic"/>
              </a:rPr>
              <a:t>La validation se fait à l’aide de </a:t>
            </a:r>
            <a:r>
              <a:rPr lang="fr-FR" sz="1800" b="1" strike="noStrike" spc="-1" dirty="0">
                <a:solidFill>
                  <a:srgbClr val="404040"/>
                </a:solidFill>
                <a:latin typeface="Century Gothic"/>
              </a:rPr>
              <a:t>l’attestation</a:t>
            </a:r>
            <a:r>
              <a:rPr lang="fr-FR" sz="1800" b="0" strike="noStrike" spc="-1" dirty="0">
                <a:solidFill>
                  <a:srgbClr val="404040"/>
                </a:solidFill>
                <a:latin typeface="Century Gothic"/>
              </a:rPr>
              <a:t> imprimée avec la convention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800280" lvl="1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404040"/>
                </a:solidFill>
                <a:latin typeface="Century Gothic"/>
              </a:rPr>
              <a:t>La validation se fonde sur la </a:t>
            </a:r>
            <a:r>
              <a:rPr lang="fr-FR" sz="1800" b="1" strike="noStrike" spc="-1" dirty="0">
                <a:solidFill>
                  <a:srgbClr val="404040"/>
                </a:solidFill>
                <a:latin typeface="Century Gothic"/>
              </a:rPr>
              <a:t>présence,</a:t>
            </a:r>
            <a:r>
              <a:rPr lang="fr-FR" sz="1800" b="0" strike="noStrike" spc="-1" dirty="0">
                <a:solidFill>
                  <a:srgbClr val="404040"/>
                </a:solidFill>
                <a:latin typeface="Century Gothic"/>
              </a:rPr>
              <a:t> mais n’empêche pas un </a:t>
            </a:r>
            <a:r>
              <a:rPr lang="fr-FR" sz="1800" b="1" strike="noStrike" spc="-1" dirty="0">
                <a:solidFill>
                  <a:srgbClr val="404040"/>
                </a:solidFill>
                <a:latin typeface="Century Gothic"/>
              </a:rPr>
              <a:t>commentaire qualitatif du tuteur de stage</a:t>
            </a:r>
            <a:r>
              <a:rPr lang="fr-FR" sz="1800" b="0" strike="noStrike" spc="-1" dirty="0">
                <a:solidFill>
                  <a:srgbClr val="404040"/>
                </a:solidFill>
                <a:latin typeface="Century Gothic"/>
              </a:rPr>
              <a:t>.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800280" lvl="1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fr-FR" sz="1800" b="1" strike="noStrike" spc="-1" dirty="0">
                <a:solidFill>
                  <a:schemeClr val="dk1"/>
                </a:solidFill>
                <a:latin typeface="Century Gothic"/>
              </a:rPr>
              <a:t>AUCUN stage ne peut être réalisé durant la période de fermeture de l’Université en été</a:t>
            </a:r>
            <a:r>
              <a:rPr lang="fr-FR" sz="1800" b="0" strike="noStrike" spc="-1" dirty="0">
                <a:solidFill>
                  <a:schemeClr val="dk1"/>
                </a:solidFill>
                <a:latin typeface="Century Gothic"/>
              </a:rPr>
              <a:t>. </a:t>
            </a:r>
            <a:r>
              <a:rPr lang="fr-FR" sz="1800" b="1" strike="noStrike" spc="-1" dirty="0">
                <a:solidFill>
                  <a:srgbClr val="FF0000"/>
                </a:solidFill>
                <a:latin typeface="Century Gothic"/>
              </a:rPr>
              <a:t>AUCUNE </a:t>
            </a:r>
            <a:r>
              <a:rPr lang="fr-FR" b="1" spc="-1" dirty="0">
                <a:solidFill>
                  <a:srgbClr val="FF0000"/>
                </a:solidFill>
              </a:rPr>
              <a:t>DEMANDE EN CE SENS NE SERA ACCEPTEE</a:t>
            </a:r>
            <a:endParaRPr lang="fr-FR" sz="1800" b="1" strike="noStrike" spc="-1" dirty="0">
              <a:solidFill>
                <a:srgbClr val="FF0000"/>
              </a:solidFill>
              <a:latin typeface="Arial"/>
            </a:endParaRPr>
          </a:p>
          <a:p>
            <a:pPr marL="800280" lvl="1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fr-FR" sz="1800" b="1" strike="noStrike" spc="-1" dirty="0">
                <a:solidFill>
                  <a:srgbClr val="FF0000"/>
                </a:solidFill>
                <a:latin typeface="Century Gothic"/>
              </a:rPr>
              <a:t>IL N’EST PAS POSSIBLE DE DEBUTER STAGE TANT QUE TOUTES LES PARTIES N’ONT PAS SIGNÉ LA CONVENTION</a:t>
            </a:r>
            <a:r>
              <a:rPr lang="fr-FR" sz="1800" b="0" strike="noStrike" spc="-1" dirty="0">
                <a:solidFill>
                  <a:schemeClr val="dk1"/>
                </a:solidFill>
                <a:latin typeface="Century Gothic"/>
              </a:rPr>
              <a:t> </a:t>
            </a:r>
          </a:p>
          <a:p>
            <a:pPr lvl="1" algn="just" defTabSz="457200">
              <a:lnSpc>
                <a:spcPct val="100000"/>
              </a:lnSpc>
              <a:buClr>
                <a:srgbClr val="A53010"/>
              </a:buClr>
            </a:pPr>
            <a:r>
              <a:rPr lang="fr-FR" spc="-1" dirty="0">
                <a:solidFill>
                  <a:schemeClr val="dk1"/>
                </a:solidFill>
              </a:rPr>
              <a:t>Les heures effectuées hors du cadre de la convention ne pourront pas être prises en compte dans la validation de votre stage de M1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/>
          </p:nvPr>
        </p:nvSpPr>
        <p:spPr>
          <a:xfrm>
            <a:off x="1931437" y="1950098"/>
            <a:ext cx="9916163" cy="454400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0000"/>
          </a:bodyPr>
          <a:lstStyle/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600" b="1" strike="noStrike" spc="-1" dirty="0">
                <a:solidFill>
                  <a:srgbClr val="FF0000"/>
                </a:solidFill>
                <a:latin typeface="Century Gothic"/>
              </a:rPr>
              <a:t>LA PROCÉDURE POUR LA REALISATION DE LA CONVENTION DE STAGE DOIT ABSOLUMENT ÊTRE RESPECTÉE 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en-US" sz="1600" b="1" strike="noStrike" spc="-1" dirty="0">
              <a:solidFill>
                <a:srgbClr val="FF0000"/>
              </a:solidFill>
              <a:latin typeface="Century Gothic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Clr>
                <a:srgbClr val="92278F"/>
              </a:buClr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Elle est </a:t>
            </a:r>
            <a:r>
              <a:rPr lang="fr-FR" sz="20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CLAIREMENT EXPLIQUÉE </a:t>
            </a: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sur le document « Fiche stage Master 1 P.P.C.P. » (paragraphe 4)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Clr>
                <a:srgbClr val="92278F"/>
              </a:buClr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	</a:t>
            </a:r>
            <a:r>
              <a:rPr lang="fr-FR" sz="2400" b="1" strike="noStrike" spc="-1" dirty="0">
                <a:solidFill>
                  <a:srgbClr val="FF0000"/>
                </a:solidFill>
                <a:latin typeface="Century Gothic"/>
              </a:rPr>
              <a:t>!! ATTENTION !! </a:t>
            </a:r>
            <a:r>
              <a:rPr lang="fr-FR" b="1" strike="noStrike" spc="-1" dirty="0">
                <a:solidFill>
                  <a:srgbClr val="FF0000"/>
                </a:solidFill>
                <a:latin typeface="Century Gothic"/>
              </a:rPr>
              <a:t>ANTICIPATION INDISPENSABLE !!</a:t>
            </a:r>
            <a:endParaRPr lang="en-US" b="0" strike="noStrike" spc="-1" dirty="0">
              <a:solidFill>
                <a:srgbClr val="FF0000"/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Entre le contact avec le terrain et la signature il peut s’écouler </a:t>
            </a:r>
            <a:r>
              <a:rPr lang="fr-FR" sz="20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PLUS D’1 MOIS</a:t>
            </a:r>
          </a:p>
          <a:p>
            <a:pPr indent="0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fr-FR" sz="1600" b="1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00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L’Université ne peut pas prendre la responsabilité d’un stage hors convention </a:t>
            </a:r>
          </a:p>
          <a:p>
            <a:pPr indent="0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400" b="1" spc="-1" dirty="0">
                <a:solidFill>
                  <a:srgbClr val="FF0000"/>
                </a:solidFill>
                <a:latin typeface="Century Gothic"/>
              </a:rPr>
              <a:t>AUCUNE CONVENTION NE SERA SIGNEE DANS L’APRES-COUP </a:t>
            </a:r>
          </a:p>
          <a:p>
            <a:pPr indent="0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000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(si vous avez débuté votre stage hors convention ou en l’absence de transmission d’avenant)</a:t>
            </a:r>
          </a:p>
          <a:p>
            <a:pPr indent="0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Les heures effectuées hors du cadre de la convention validée par toutes les parties ne pourront pas être prises en compte dans la validation de votre stage de M1.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99" name="Titre 6"/>
          <p:cNvSpPr/>
          <p:nvPr/>
        </p:nvSpPr>
        <p:spPr>
          <a:xfrm>
            <a:off x="1651680" y="579960"/>
            <a:ext cx="9701640" cy="112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3611"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32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PROCEDURE, VALIDATION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32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ET SIGNATURE DES CONVENTIONS DE STAGE (1/4)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/>
          </p:nvPr>
        </p:nvSpPr>
        <p:spPr>
          <a:xfrm>
            <a:off x="2145960" y="1700640"/>
            <a:ext cx="9701640" cy="4577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0000" lnSpcReduction="20000"/>
          </a:bodyPr>
          <a:lstStyle/>
          <a:p>
            <a:pPr marL="0" indent="0" algn="ctr" defTabSz="457200">
              <a:lnSpc>
                <a:spcPct val="120000"/>
              </a:lnSpc>
              <a:spcAft>
                <a:spcPts val="600"/>
              </a:spcAft>
              <a:buClr>
                <a:srgbClr val="A53010"/>
              </a:buClr>
              <a:buNone/>
            </a:pPr>
            <a:r>
              <a:rPr lang="fr-FR" sz="3000" b="1" strike="noStrike" spc="-1" dirty="0">
                <a:solidFill>
                  <a:srgbClr val="FF0000"/>
                </a:solidFill>
                <a:latin typeface="Century Gothic"/>
              </a:rPr>
              <a:t>!! ATTENTION !! </a:t>
            </a:r>
          </a:p>
          <a:p>
            <a:pPr marL="0" indent="0" algn="ctr" defTabSz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buNone/>
            </a:pPr>
            <a:r>
              <a:rPr lang="fr-FR" sz="2400" b="1" strike="noStrike" spc="-1" dirty="0">
                <a:solidFill>
                  <a:srgbClr val="FF0000"/>
                </a:solidFill>
                <a:latin typeface="Century Gothic"/>
              </a:rPr>
              <a:t>AVANT DE CRÉER LA CONVENTION DE STAGE, VOUS DEVEZ PRENDRE CONTACT AVEC </a:t>
            </a:r>
            <a:r>
              <a:rPr lang="fr-FR" sz="2400" b="1" u="sng" strike="noStrike" spc="-1" dirty="0">
                <a:solidFill>
                  <a:srgbClr val="FF0000"/>
                </a:solidFill>
                <a:latin typeface="Century Gothic"/>
              </a:rPr>
              <a:t>ANNE-LYSE DEMARCHI </a:t>
            </a:r>
            <a:r>
              <a:rPr lang="fr-FR" sz="2400" b="1" strike="noStrike" spc="-1" dirty="0">
                <a:solidFill>
                  <a:srgbClr val="FF0000"/>
                </a:solidFill>
                <a:latin typeface="Century Gothic"/>
              </a:rPr>
              <a:t>QUI VALIDERA LA PERTINENCE DU PROJET DE STAGE POUR VOTRE FORMATION  </a:t>
            </a:r>
          </a:p>
          <a:p>
            <a:pPr marL="0" indent="0" algn="ctr" defTabSz="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buNone/>
            </a:pPr>
            <a:r>
              <a:rPr lang="fr-FR" b="1" u="sng" strike="noStrike" spc="-1" dirty="0">
                <a:solidFill>
                  <a:srgbClr val="FF0000"/>
                </a:solidFill>
                <a:latin typeface="Century Gothic"/>
              </a:rPr>
              <a:t>SANS SON AVAL, LA CONVENTION NE SERA PAS SIGNEE</a:t>
            </a:r>
          </a:p>
          <a:p>
            <a:pPr marL="343080" indent="-343080" defTabSz="457200">
              <a:lnSpc>
                <a:spcPct val="100000"/>
              </a:lnSpc>
              <a:spcAft>
                <a:spcPts val="1001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Pour créer la convention : se connecter sur l’</a:t>
            </a:r>
            <a:r>
              <a:rPr lang="fr-FR" sz="2000" b="1" strike="noStrike" spc="-1" dirty="0">
                <a:solidFill>
                  <a:srgbClr val="404040"/>
                </a:solidFill>
                <a:latin typeface="Century Gothic"/>
              </a:rPr>
              <a:t>application </a:t>
            </a:r>
            <a:r>
              <a:rPr lang="fr-FR" sz="2000" b="1" strike="noStrike" spc="-1" dirty="0" err="1">
                <a:solidFill>
                  <a:srgbClr val="404040"/>
                </a:solidFill>
                <a:latin typeface="Century Gothic"/>
              </a:rPr>
              <a:t>PStage</a:t>
            </a:r>
            <a:r>
              <a:rPr lang="fr-FR" sz="20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pour effectuer les saisies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000" b="1" strike="noStrike" spc="-1" dirty="0">
                <a:solidFill>
                  <a:srgbClr val="404040"/>
                </a:solidFill>
                <a:latin typeface="Century Gothic"/>
              </a:rPr>
              <a:t>Remplir votre convention sur </a:t>
            </a:r>
            <a:r>
              <a:rPr lang="fr-FR" sz="2000" b="1" strike="noStrike" spc="-1" dirty="0" err="1">
                <a:solidFill>
                  <a:srgbClr val="404040"/>
                </a:solidFill>
                <a:latin typeface="Century Gothic"/>
              </a:rPr>
              <a:t>Pstages</a:t>
            </a: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NB : Pour toutes questions techniques concernant l’utilisation du logiciel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==) </a:t>
            </a:r>
            <a:r>
              <a:rPr lang="fr-FR" sz="2000" b="1" strike="noStrike" spc="-1" dirty="0">
                <a:solidFill>
                  <a:srgbClr val="404040"/>
                </a:solidFill>
                <a:latin typeface="Century Gothic"/>
              </a:rPr>
              <a:t>consulter la page Web dédiée au stage 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Le secrétariat valide informatiquement les conventions tous les 2-3 jours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None/>
              <a:tabLst>
                <a:tab pos="0" algn="l"/>
              </a:tabLst>
            </a:pP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FF0000"/>
                </a:solidFill>
                <a:latin typeface="Century Gothic"/>
              </a:rPr>
              <a:t>!!</a:t>
            </a:r>
            <a:r>
              <a:rPr lang="fr-FR" sz="2000" b="0" strike="noStrike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Si votre convention n’est pas validée, envoyez  un courriel à </a:t>
            </a:r>
            <a:r>
              <a:rPr lang="fr-FR" sz="2000" b="1" u="sng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Century Gothic"/>
                <a:hlinkClick r:id="rId2"/>
              </a:rPr>
              <a:t>Rita.Colomb@univ-lyon2.fr</a:t>
            </a:r>
            <a:r>
              <a:rPr lang="fr-FR" sz="20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fr-FR" sz="2000" b="1" strike="noStrike" spc="-1" dirty="0">
                <a:solidFill>
                  <a:srgbClr val="404040"/>
                </a:solidFill>
                <a:latin typeface="Century Gothic"/>
              </a:rPr>
              <a:t>en indiquant le n° de celle-ci ainsi que votre numéro d’</a:t>
            </a:r>
            <a:r>
              <a:rPr lang="fr-FR" sz="2000" b="1" strike="noStrike" spc="-1" dirty="0" err="1">
                <a:solidFill>
                  <a:srgbClr val="404040"/>
                </a:solidFill>
                <a:latin typeface="Century Gothic"/>
              </a:rPr>
              <a:t>étudiant.e</a:t>
            </a:r>
            <a:r>
              <a:rPr lang="fr-FR" sz="2000" b="1" strike="noStrike" spc="-1" dirty="0">
                <a:solidFill>
                  <a:srgbClr val="404040"/>
                </a:solidFill>
                <a:latin typeface="Century Gothic"/>
              </a:rPr>
              <a:t>. 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Imprimer ensuite </a:t>
            </a:r>
            <a:r>
              <a:rPr lang="fr-FR" sz="2000" b="1" strike="noStrike" spc="-1" dirty="0">
                <a:solidFill>
                  <a:srgbClr val="404040"/>
                </a:solidFill>
                <a:latin typeface="Century Gothic"/>
              </a:rPr>
              <a:t>3 exemplaires </a:t>
            </a:r>
            <a:endParaRPr lang="en-US" sz="24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01" name="Titre 6"/>
          <p:cNvSpPr/>
          <p:nvPr/>
        </p:nvSpPr>
        <p:spPr>
          <a:xfrm>
            <a:off x="1651680" y="579960"/>
            <a:ext cx="9701640" cy="112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3611"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32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PROCEDURE, VALIDATION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32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ET SIGNATURE DES CONVENTIONS DE STAGE (2/4)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/>
          </p:nvPr>
        </p:nvSpPr>
        <p:spPr>
          <a:xfrm>
            <a:off x="2145960" y="2251440"/>
            <a:ext cx="9701640" cy="4227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endParaRPr lang="fr-FR" sz="20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Les </a:t>
            </a:r>
            <a:r>
              <a:rPr lang="fr-FR" sz="2000" b="1" strike="noStrike" spc="-1" dirty="0">
                <a:solidFill>
                  <a:srgbClr val="404040"/>
                </a:solidFill>
                <a:latin typeface="Century Gothic"/>
              </a:rPr>
              <a:t>3 exemplaires</a:t>
            </a: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 doivent comporter les </a:t>
            </a:r>
            <a:r>
              <a:rPr lang="fr-FR" sz="2000" b="1" u="sng" strike="noStrike" spc="-1" dirty="0">
                <a:solidFill>
                  <a:srgbClr val="404040"/>
                </a:solidFill>
                <a:uFillTx/>
                <a:latin typeface="Century Gothic"/>
              </a:rPr>
              <a:t>signatures originales</a:t>
            </a:r>
            <a:r>
              <a:rPr lang="fr-FR" sz="2000" b="1" u="sng" strike="noStrike" spc="-1" dirty="0">
                <a:solidFill>
                  <a:srgbClr val="404040"/>
                </a:solidFill>
                <a:latin typeface="Century Gothic"/>
              </a:rPr>
              <a:t> (les signatures scannées sont cependant acceptées)</a:t>
            </a:r>
            <a:endParaRPr lang="en-US" sz="2000" b="1" u="sng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000" b="1" strike="noStrike" spc="-1" dirty="0">
                <a:solidFill>
                  <a:srgbClr val="404040"/>
                </a:solidFill>
                <a:latin typeface="Century Gothic"/>
              </a:rPr>
              <a:t>3 signatures différentes </a:t>
            </a: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dans cet ordre : 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9996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1.</a:t>
            </a:r>
            <a:r>
              <a:rPr lang="fr-FR" sz="2000" b="0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Celle de l’administration de l’institution d’accueil ; 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99960"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2.</a:t>
            </a: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 Celle de votre tuteur dans l’institution et la vôtre lorsque vous remettez votre convention, 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99960" indent="0" defTabSz="457200">
              <a:lnSpc>
                <a:spcPct val="100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fr-FR" sz="20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3.</a:t>
            </a:r>
            <a:r>
              <a:rPr lang="fr-FR" sz="2000" b="0" strike="noStrike" spc="-1" dirty="0">
                <a:solidFill>
                  <a:srgbClr val="404040"/>
                </a:solidFill>
                <a:latin typeface="Century Gothic"/>
              </a:rPr>
              <a:t> Celles du tuteur universitaire et de M. LEROY, Directeur de l’Institut de Psychologie</a:t>
            </a:r>
            <a:endParaRPr lang="en-US" sz="20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03" name="Titre 6"/>
          <p:cNvSpPr/>
          <p:nvPr/>
        </p:nvSpPr>
        <p:spPr>
          <a:xfrm>
            <a:off x="1651680" y="579960"/>
            <a:ext cx="9701640" cy="112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3611"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32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PROCEDURE, VALIDATION 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32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ET SIGNATURE DES CONVENTIONS DE STAGE (3/4)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/>
          </p:nvPr>
        </p:nvSpPr>
        <p:spPr>
          <a:xfrm>
            <a:off x="2145960" y="1950098"/>
            <a:ext cx="9701640" cy="452918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222" lnSpcReduction="10000"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9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400" b="0" strike="noStrike" spc="-1" dirty="0">
                <a:solidFill>
                  <a:srgbClr val="404040"/>
                </a:solidFill>
                <a:latin typeface="Century Gothic"/>
              </a:rPr>
              <a:t>Les conventions signées sont à retirer au </a:t>
            </a:r>
            <a:r>
              <a:rPr lang="fr-FR" sz="2400" b="1" strike="noStrike" spc="-1" dirty="0">
                <a:solidFill>
                  <a:srgbClr val="404040"/>
                </a:solidFill>
                <a:latin typeface="Century Gothic"/>
              </a:rPr>
              <a:t>Secrétariat de Scolarité auprès de Rita Colomb</a:t>
            </a:r>
            <a:endParaRPr lang="en-US" sz="24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400" b="1" strike="noStrike" spc="-1" dirty="0">
                <a:solidFill>
                  <a:srgbClr val="404040"/>
                </a:solidFill>
                <a:latin typeface="Century Gothic"/>
              </a:rPr>
              <a:t>	</a:t>
            </a:r>
            <a:r>
              <a:rPr lang="fr-FR" sz="2400" b="1" u="sng" strike="noStrike" spc="-1" dirty="0">
                <a:solidFill>
                  <a:srgbClr val="404040"/>
                </a:solidFill>
                <a:uFillTx/>
                <a:latin typeface="Century Gothic"/>
              </a:rPr>
              <a:t>OU</a:t>
            </a:r>
            <a:r>
              <a:rPr lang="fr-FR" sz="2400" b="0" strike="noStrike" spc="-1" dirty="0">
                <a:solidFill>
                  <a:srgbClr val="404040"/>
                </a:solidFill>
                <a:latin typeface="Century Gothic"/>
              </a:rPr>
              <a:t> Joindre </a:t>
            </a:r>
            <a:r>
              <a:rPr lang="fr-FR" sz="2400" spc="-1" dirty="0">
                <a:solidFill>
                  <a:srgbClr val="404040"/>
                </a:solidFill>
                <a:latin typeface="Century Gothic"/>
              </a:rPr>
              <a:t>une</a:t>
            </a:r>
            <a:r>
              <a:rPr lang="fr-FR" sz="2400" b="0" strike="noStrike" spc="-1" dirty="0">
                <a:solidFill>
                  <a:srgbClr val="404040"/>
                </a:solidFill>
                <a:latin typeface="Century Gothic"/>
              </a:rPr>
              <a:t> enveloppe timbrée et libellée à votre adresse si vous 	souhaitez un </a:t>
            </a:r>
            <a:r>
              <a:rPr lang="fr-FR" sz="2400" b="1" strike="noStrike" spc="-1" dirty="0">
                <a:solidFill>
                  <a:srgbClr val="404040"/>
                </a:solidFill>
                <a:latin typeface="Century Gothic"/>
              </a:rPr>
              <a:t>retour par courrier</a:t>
            </a:r>
            <a:endParaRPr lang="en-US" sz="24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endParaRPr lang="en-US" sz="26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400" b="1" i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Si vous commencez votre stage avant le 30 septembre</a:t>
            </a:r>
            <a:r>
              <a:rPr lang="fr-FR" sz="2400" b="1" i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endParaRPr lang="en-US" sz="24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2200" b="0" i="1" strike="noStrike" spc="-1" dirty="0">
                <a:solidFill>
                  <a:srgbClr val="404040"/>
                </a:solidFill>
                <a:latin typeface="Century Gothic"/>
              </a:rPr>
              <a:t>Faire une première convention jusqu’au 30 septembre </a:t>
            </a:r>
            <a:endParaRPr lang="en-US" sz="22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399960"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200" b="0" i="1" strike="noStrike" spc="-1" dirty="0">
                <a:solidFill>
                  <a:srgbClr val="404040"/>
                </a:solidFill>
                <a:latin typeface="Century Gothic"/>
              </a:rPr>
              <a:t>		puis une seconde du 1 octobre à la fin de votre stage</a:t>
            </a:r>
            <a:r>
              <a:rPr lang="fr-FR" sz="2200" b="0" strike="noStrike" spc="-1" dirty="0">
                <a:solidFill>
                  <a:srgbClr val="404040"/>
                </a:solidFill>
                <a:latin typeface="Century Gothic"/>
              </a:rPr>
              <a:t> (en raison du 		changement d’année universitaire). </a:t>
            </a:r>
            <a:endParaRPr lang="en-US" sz="22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743040" lvl="1" indent="-343080" defTabSz="45720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2200" b="0" strike="noStrike" spc="-1" dirty="0">
                <a:solidFill>
                  <a:srgbClr val="404040"/>
                </a:solidFill>
                <a:latin typeface="Century Gothic"/>
              </a:rPr>
              <a:t>Si les conditions de votre stage sont amenées à être modifiées (durée, jours de présence…) </a:t>
            </a:r>
            <a:r>
              <a:rPr lang="fr-FR" sz="2200" b="1" strike="noStrike" spc="-1" dirty="0">
                <a:solidFill>
                  <a:srgbClr val="404040"/>
                </a:solidFill>
                <a:latin typeface="Century Gothic"/>
              </a:rPr>
              <a:t>vous devez faire un avenant au stage </a:t>
            </a:r>
            <a:r>
              <a:rPr lang="fr-FR" sz="2200" b="1" i="1" strike="noStrike" spc="-1" dirty="0">
                <a:solidFill>
                  <a:srgbClr val="404040"/>
                </a:solidFill>
                <a:latin typeface="Century Gothic"/>
              </a:rPr>
              <a:t>sur </a:t>
            </a:r>
            <a:r>
              <a:rPr lang="fr-FR" sz="2200" b="1" i="1" strike="noStrike" spc="-1" dirty="0" err="1">
                <a:solidFill>
                  <a:srgbClr val="404040"/>
                </a:solidFill>
                <a:latin typeface="Century Gothic"/>
              </a:rPr>
              <a:t>Pstages</a:t>
            </a:r>
            <a:endParaRPr lang="en-US" sz="22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405" name="Titre 6"/>
          <p:cNvSpPr/>
          <p:nvPr/>
        </p:nvSpPr>
        <p:spPr>
          <a:xfrm>
            <a:off x="1651680" y="579960"/>
            <a:ext cx="9701640" cy="112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3611"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32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PROCEDURE, VALIDATION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32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ET SIGNATURE DES CONVENTIONS DE STAGE (4/4)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4030954904"/>
              </p:ext>
            </p:extLst>
          </p:nvPr>
        </p:nvGraphicFramePr>
        <p:xfrm>
          <a:off x="838080" y="1352939"/>
          <a:ext cx="10515240" cy="482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411105003"/>
              </p:ext>
            </p:extLst>
          </p:nvPr>
        </p:nvGraphicFramePr>
        <p:xfrm>
          <a:off x="838080" y="866160"/>
          <a:ext cx="10515240" cy="512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2307987798"/>
              </p:ext>
            </p:extLst>
          </p:nvPr>
        </p:nvGraphicFramePr>
        <p:xfrm>
          <a:off x="410760" y="1825560"/>
          <a:ext cx="11436120" cy="466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6">
            <a:extLst>
              <a:ext uri="{FF2B5EF4-FFF2-40B4-BE49-F238E27FC236}">
                <a16:creationId xmlns:a16="http://schemas.microsoft.com/office/drawing/2014/main" id="{09570E05-6A75-49B9-8975-18C376829C40}"/>
              </a:ext>
            </a:extLst>
          </p:cNvPr>
          <p:cNvSpPr/>
          <p:nvPr/>
        </p:nvSpPr>
        <p:spPr>
          <a:xfrm>
            <a:off x="1651680" y="579960"/>
            <a:ext cx="9701640" cy="112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3611"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3200" b="1" strike="noStrike" spc="-1" dirty="0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DEBOUCHES</a:t>
            </a:r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3600" b="1" strike="noStrike" spc="-1" dirty="0">
                <a:solidFill>
                  <a:srgbClr val="0070C0"/>
                </a:solidFill>
                <a:latin typeface="Century Gothic"/>
              </a:rPr>
              <a:t>DÉBOUCHÉS</a:t>
            </a:r>
            <a:endParaRPr lang="en-US" sz="36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1983904090"/>
              </p:ext>
            </p:extLst>
          </p:nvPr>
        </p:nvGraphicFramePr>
        <p:xfrm>
          <a:off x="838080" y="1825560"/>
          <a:ext cx="10515240" cy="435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3B373-BB90-6441-AA29-F5A95700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TAUX DE RÉUSSITE DU MASTER </a:t>
            </a:r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EN 2020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463164-D610-DA60-6111-8743A9CFF7A8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8800" b="1" dirty="0">
                <a:solidFill>
                  <a:srgbClr val="FF0000"/>
                </a:solidFill>
              </a:rPr>
              <a:t>59,1% </a:t>
            </a:r>
          </a:p>
        </p:txBody>
      </p:sp>
    </p:spTree>
    <p:extLst>
      <p:ext uri="{BB962C8B-B14F-4D97-AF65-F5344CB8AC3E}">
        <p14:creationId xmlns:p14="http://schemas.microsoft.com/office/powerpoint/2010/main" val="147539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175534900"/>
              </p:ext>
            </p:extLst>
          </p:nvPr>
        </p:nvGraphicFramePr>
        <p:xfrm>
          <a:off x="2589120" y="464040"/>
          <a:ext cx="8915040" cy="599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3200" b="1" strike="noStrike" spc="-1" dirty="0">
                <a:solidFill>
                  <a:srgbClr val="0070C0"/>
                </a:solidFill>
                <a:latin typeface="Century Gothic"/>
              </a:rPr>
              <a:t>INSERTION PROFESSIONNELLE </a:t>
            </a:r>
            <a:br>
              <a:rPr sz="3200" dirty="0"/>
            </a:br>
            <a:r>
              <a:rPr lang="fr-FR" sz="3200" b="1" strike="noStrike" spc="-1" dirty="0">
                <a:solidFill>
                  <a:srgbClr val="0070C0"/>
                </a:solidFill>
                <a:latin typeface="Century Gothic"/>
              </a:rPr>
              <a:t>en 2021 (promotion 2019) à 2 ans du diplôme </a:t>
            </a:r>
            <a:br>
              <a:rPr sz="3200" dirty="0"/>
            </a:br>
            <a:endParaRPr lang="en-US" sz="32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3736448759"/>
              </p:ext>
            </p:extLst>
          </p:nvPr>
        </p:nvGraphicFramePr>
        <p:xfrm>
          <a:off x="838080" y="1825560"/>
          <a:ext cx="10515240" cy="435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4E3FB-1AFF-34D8-1BB0-E24FE133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Localisation de l'emploi 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EE6175F6-898D-2A90-B363-212B6433E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250719"/>
              </p:ext>
            </p:extLst>
          </p:nvPr>
        </p:nvGraphicFramePr>
        <p:xfrm>
          <a:off x="1730829" y="2133720"/>
          <a:ext cx="9773331" cy="377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380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3600" b="1" strike="noStrike" spc="-1">
                <a:solidFill>
                  <a:srgbClr val="0070C0"/>
                </a:solidFill>
                <a:latin typeface="Century Gothic"/>
              </a:rPr>
              <a:t>INSERTION PROFESSIONNELLE EN 2021 </a:t>
            </a:r>
            <a:br>
              <a:rPr sz="3200"/>
            </a:br>
            <a:r>
              <a:rPr lang="fr-FR" sz="3200" b="1" strike="noStrike" spc="-1">
                <a:solidFill>
                  <a:srgbClr val="0070C0"/>
                </a:solidFill>
                <a:latin typeface="Century Gothic"/>
              </a:rPr>
              <a:t>(promotion 2019) à 2 ans du diplôme </a:t>
            </a:r>
            <a:br>
              <a:rPr sz="3200"/>
            </a:br>
            <a:endParaRPr lang="en-US" sz="3200" b="0" strike="noStrike" spc="-1">
              <a:solidFill>
                <a:schemeClr val="dk1"/>
              </a:solidFill>
              <a:latin typeface="Century Gothic"/>
            </a:endParaRPr>
          </a:p>
        </p:txBody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3931117314"/>
              </p:ext>
            </p:extLst>
          </p:nvPr>
        </p:nvGraphicFramePr>
        <p:xfrm>
          <a:off x="838080" y="1825560"/>
          <a:ext cx="10515240" cy="435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2BC81-C856-21AA-FB9C-789E68E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TYPE D’EMPLOYEUR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0FF3F48-B1CB-9CE2-DB1C-8F908F94E3F6}"/>
              </a:ext>
            </a:extLst>
          </p:cNvPr>
          <p:cNvGrpSpPr/>
          <p:nvPr/>
        </p:nvGrpSpPr>
        <p:grpSpPr>
          <a:xfrm>
            <a:off x="2002971" y="2134014"/>
            <a:ext cx="8200775" cy="3776530"/>
            <a:chOff x="3889532" y="2134014"/>
            <a:chExt cx="6314214" cy="3776530"/>
          </a:xfrm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26CB9B60-8664-17B5-5EA9-D468A35BE258}"/>
                </a:ext>
              </a:extLst>
            </p:cNvPr>
            <p:cNvSpPr/>
            <p:nvPr/>
          </p:nvSpPr>
          <p:spPr>
            <a:xfrm rot="21600000">
              <a:off x="4275245" y="2134014"/>
              <a:ext cx="5928501" cy="771427"/>
            </a:xfrm>
            <a:custGeom>
              <a:avLst/>
              <a:gdLst>
                <a:gd name="connsiteX0" fmla="*/ 0 w 5928501"/>
                <a:gd name="connsiteY0" fmla="*/ 0 h 771425"/>
                <a:gd name="connsiteX1" fmla="*/ 5542789 w 5928501"/>
                <a:gd name="connsiteY1" fmla="*/ 0 h 771425"/>
                <a:gd name="connsiteX2" fmla="*/ 5928501 w 5928501"/>
                <a:gd name="connsiteY2" fmla="*/ 385713 h 771425"/>
                <a:gd name="connsiteX3" fmla="*/ 5542789 w 5928501"/>
                <a:gd name="connsiteY3" fmla="*/ 771425 h 771425"/>
                <a:gd name="connsiteX4" fmla="*/ 0 w 5928501"/>
                <a:gd name="connsiteY4" fmla="*/ 771425 h 771425"/>
                <a:gd name="connsiteX5" fmla="*/ 0 w 5928501"/>
                <a:gd name="connsiteY5" fmla="*/ 0 h 77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8501" h="771425">
                  <a:moveTo>
                    <a:pt x="5928501" y="771424"/>
                  </a:moveTo>
                  <a:lnTo>
                    <a:pt x="385712" y="771424"/>
                  </a:lnTo>
                  <a:lnTo>
                    <a:pt x="0" y="385712"/>
                  </a:lnTo>
                  <a:lnTo>
                    <a:pt x="385712" y="1"/>
                  </a:lnTo>
                  <a:lnTo>
                    <a:pt x="5928501" y="1"/>
                  </a:lnTo>
                  <a:lnTo>
                    <a:pt x="5928501" y="7714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033" tIns="80011" rIns="149352" bIns="8001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100" kern="1200"/>
                <a:t>La fonction publique d'Etat, territoriale, hospitalière : 35.9 % 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B44B14F-EC10-9B0C-2817-07C6BD811E1B}"/>
                </a:ext>
              </a:extLst>
            </p:cNvPr>
            <p:cNvSpPr/>
            <p:nvPr/>
          </p:nvSpPr>
          <p:spPr>
            <a:xfrm>
              <a:off x="3889532" y="2134015"/>
              <a:ext cx="771425" cy="7714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439D2669-C4AD-1CBD-7C83-7E60A2F1D21D}"/>
                </a:ext>
              </a:extLst>
            </p:cNvPr>
            <p:cNvSpPr/>
            <p:nvPr/>
          </p:nvSpPr>
          <p:spPr>
            <a:xfrm rot="21600000">
              <a:off x="4275245" y="3135715"/>
              <a:ext cx="5928501" cy="771427"/>
            </a:xfrm>
            <a:custGeom>
              <a:avLst/>
              <a:gdLst>
                <a:gd name="connsiteX0" fmla="*/ 0 w 5928501"/>
                <a:gd name="connsiteY0" fmla="*/ 0 h 771425"/>
                <a:gd name="connsiteX1" fmla="*/ 5542789 w 5928501"/>
                <a:gd name="connsiteY1" fmla="*/ 0 h 771425"/>
                <a:gd name="connsiteX2" fmla="*/ 5928501 w 5928501"/>
                <a:gd name="connsiteY2" fmla="*/ 385713 h 771425"/>
                <a:gd name="connsiteX3" fmla="*/ 5542789 w 5928501"/>
                <a:gd name="connsiteY3" fmla="*/ 771425 h 771425"/>
                <a:gd name="connsiteX4" fmla="*/ 0 w 5928501"/>
                <a:gd name="connsiteY4" fmla="*/ 771425 h 771425"/>
                <a:gd name="connsiteX5" fmla="*/ 0 w 5928501"/>
                <a:gd name="connsiteY5" fmla="*/ 0 h 77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8501" h="771425">
                  <a:moveTo>
                    <a:pt x="5928501" y="771424"/>
                  </a:moveTo>
                  <a:lnTo>
                    <a:pt x="385712" y="771424"/>
                  </a:lnTo>
                  <a:lnTo>
                    <a:pt x="0" y="385712"/>
                  </a:lnTo>
                  <a:lnTo>
                    <a:pt x="385712" y="1"/>
                  </a:lnTo>
                  <a:lnTo>
                    <a:pt x="5928501" y="1"/>
                  </a:lnTo>
                  <a:lnTo>
                    <a:pt x="5928501" y="7714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033" tIns="80011" rIns="149352" bIns="80011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100" kern="1200"/>
                <a:t>Une association ou un organisme à but non lucratif : 23.9 % 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B268FBC7-20F5-B798-7FB6-5DBF6108F7E6}"/>
                </a:ext>
              </a:extLst>
            </p:cNvPr>
            <p:cNvSpPr/>
            <p:nvPr/>
          </p:nvSpPr>
          <p:spPr>
            <a:xfrm>
              <a:off x="3889532" y="3135716"/>
              <a:ext cx="771425" cy="7714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11375FA8-A9A6-F7BE-4561-EA0D8FE1D259}"/>
                </a:ext>
              </a:extLst>
            </p:cNvPr>
            <p:cNvSpPr/>
            <p:nvPr/>
          </p:nvSpPr>
          <p:spPr>
            <a:xfrm rot="21600000">
              <a:off x="4275245" y="4137417"/>
              <a:ext cx="5928501" cy="771426"/>
            </a:xfrm>
            <a:custGeom>
              <a:avLst/>
              <a:gdLst>
                <a:gd name="connsiteX0" fmla="*/ 0 w 5928501"/>
                <a:gd name="connsiteY0" fmla="*/ 0 h 771425"/>
                <a:gd name="connsiteX1" fmla="*/ 5542789 w 5928501"/>
                <a:gd name="connsiteY1" fmla="*/ 0 h 771425"/>
                <a:gd name="connsiteX2" fmla="*/ 5928501 w 5928501"/>
                <a:gd name="connsiteY2" fmla="*/ 385713 h 771425"/>
                <a:gd name="connsiteX3" fmla="*/ 5542789 w 5928501"/>
                <a:gd name="connsiteY3" fmla="*/ 771425 h 771425"/>
                <a:gd name="connsiteX4" fmla="*/ 0 w 5928501"/>
                <a:gd name="connsiteY4" fmla="*/ 771425 h 771425"/>
                <a:gd name="connsiteX5" fmla="*/ 0 w 5928501"/>
                <a:gd name="connsiteY5" fmla="*/ 0 h 77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8501" h="771425">
                  <a:moveTo>
                    <a:pt x="5928501" y="771424"/>
                  </a:moveTo>
                  <a:lnTo>
                    <a:pt x="385712" y="771424"/>
                  </a:lnTo>
                  <a:lnTo>
                    <a:pt x="0" y="385712"/>
                  </a:lnTo>
                  <a:lnTo>
                    <a:pt x="385712" y="1"/>
                  </a:lnTo>
                  <a:lnTo>
                    <a:pt x="5928501" y="1"/>
                  </a:lnTo>
                  <a:lnTo>
                    <a:pt x="5928501" y="7714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033" tIns="80011" rIns="149352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100" kern="1200"/>
                <a:t>Une entreprise privée : 10.3 % 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46D843B-B674-EA77-6D4C-6862256E1EEC}"/>
                </a:ext>
              </a:extLst>
            </p:cNvPr>
            <p:cNvSpPr/>
            <p:nvPr/>
          </p:nvSpPr>
          <p:spPr>
            <a:xfrm>
              <a:off x="3889532" y="4137418"/>
              <a:ext cx="771425" cy="7714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48342836-7EB6-9ABD-586E-34CD463D97BE}"/>
                </a:ext>
              </a:extLst>
            </p:cNvPr>
            <p:cNvSpPr/>
            <p:nvPr/>
          </p:nvSpPr>
          <p:spPr>
            <a:xfrm rot="21600000">
              <a:off x="4275245" y="5139118"/>
              <a:ext cx="5928501" cy="771426"/>
            </a:xfrm>
            <a:custGeom>
              <a:avLst/>
              <a:gdLst>
                <a:gd name="connsiteX0" fmla="*/ 0 w 5928501"/>
                <a:gd name="connsiteY0" fmla="*/ 0 h 771425"/>
                <a:gd name="connsiteX1" fmla="*/ 5542789 w 5928501"/>
                <a:gd name="connsiteY1" fmla="*/ 0 h 771425"/>
                <a:gd name="connsiteX2" fmla="*/ 5928501 w 5928501"/>
                <a:gd name="connsiteY2" fmla="*/ 385713 h 771425"/>
                <a:gd name="connsiteX3" fmla="*/ 5542789 w 5928501"/>
                <a:gd name="connsiteY3" fmla="*/ 771425 h 771425"/>
                <a:gd name="connsiteX4" fmla="*/ 0 w 5928501"/>
                <a:gd name="connsiteY4" fmla="*/ 771425 h 771425"/>
                <a:gd name="connsiteX5" fmla="*/ 0 w 5928501"/>
                <a:gd name="connsiteY5" fmla="*/ 0 h 77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8501" h="771425">
                  <a:moveTo>
                    <a:pt x="5928501" y="771424"/>
                  </a:moveTo>
                  <a:lnTo>
                    <a:pt x="385712" y="771424"/>
                  </a:lnTo>
                  <a:lnTo>
                    <a:pt x="0" y="385712"/>
                  </a:lnTo>
                  <a:lnTo>
                    <a:pt x="385712" y="1"/>
                  </a:lnTo>
                  <a:lnTo>
                    <a:pt x="5928501" y="1"/>
                  </a:lnTo>
                  <a:lnTo>
                    <a:pt x="5928501" y="7714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033" tIns="80011" rIns="149352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100" kern="1200"/>
                <a:t>indépendant.e, autoentrepreneur/euse, profession liberale, freelance: 19.7 % 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E9D8792E-B5A3-3C1B-9F27-E9B9B8C3B688}"/>
                </a:ext>
              </a:extLst>
            </p:cNvPr>
            <p:cNvSpPr/>
            <p:nvPr/>
          </p:nvSpPr>
          <p:spPr>
            <a:xfrm>
              <a:off x="3889532" y="5139119"/>
              <a:ext cx="771425" cy="7714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17018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7CBDB-F0D3-A757-2FB4-85437F1A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80" y="624239"/>
            <a:ext cx="8911440" cy="3240190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Salaire net mensuel médian des diplômés ayant un emploi en France 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D56848-7C2A-B967-1451-857B0139B87B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7200" dirty="0">
                <a:solidFill>
                  <a:srgbClr val="FF0000"/>
                </a:solidFill>
                <a:effectLst/>
                <a:latin typeface="TrebuchetMS,Regular"/>
              </a:rPr>
              <a:t>1900 € </a:t>
            </a:r>
            <a:endParaRPr lang="fr-FR" sz="7200" dirty="0">
              <a:solidFill>
                <a:srgbClr val="FF0000"/>
              </a:solidFill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49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20640-178C-4A2C-B3D2-6EAD3B4A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Délai d’accès au 1er emploi 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35A061-2F96-17F0-9155-D4EB7FD56874}"/>
              </a:ext>
            </a:extLst>
          </p:cNvPr>
          <p:cNvGrpSpPr/>
          <p:nvPr/>
        </p:nvGrpSpPr>
        <p:grpSpPr>
          <a:xfrm>
            <a:off x="2438400" y="2133927"/>
            <a:ext cx="7834978" cy="3776703"/>
            <a:chOff x="3819900" y="2133927"/>
            <a:chExt cx="6453478" cy="3776703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C8186869-56B7-A934-948F-B1E1731C0FD9}"/>
                </a:ext>
              </a:extLst>
            </p:cNvPr>
            <p:cNvSpPr/>
            <p:nvPr/>
          </p:nvSpPr>
          <p:spPr>
            <a:xfrm rot="21600000">
              <a:off x="4344877" y="2133927"/>
              <a:ext cx="5928501" cy="1049956"/>
            </a:xfrm>
            <a:custGeom>
              <a:avLst/>
              <a:gdLst>
                <a:gd name="connsiteX0" fmla="*/ 0 w 5928501"/>
                <a:gd name="connsiteY0" fmla="*/ 0 h 1049954"/>
                <a:gd name="connsiteX1" fmla="*/ 5403524 w 5928501"/>
                <a:gd name="connsiteY1" fmla="*/ 0 h 1049954"/>
                <a:gd name="connsiteX2" fmla="*/ 5928501 w 5928501"/>
                <a:gd name="connsiteY2" fmla="*/ 524977 h 1049954"/>
                <a:gd name="connsiteX3" fmla="*/ 5403524 w 5928501"/>
                <a:gd name="connsiteY3" fmla="*/ 1049954 h 1049954"/>
                <a:gd name="connsiteX4" fmla="*/ 0 w 5928501"/>
                <a:gd name="connsiteY4" fmla="*/ 1049954 h 1049954"/>
                <a:gd name="connsiteX5" fmla="*/ 0 w 5928501"/>
                <a:gd name="connsiteY5" fmla="*/ 0 h 10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8501" h="1049954">
                  <a:moveTo>
                    <a:pt x="5928501" y="1049953"/>
                  </a:moveTo>
                  <a:lnTo>
                    <a:pt x="524977" y="1049953"/>
                  </a:lnTo>
                  <a:lnTo>
                    <a:pt x="0" y="524977"/>
                  </a:lnTo>
                  <a:lnTo>
                    <a:pt x="524977" y="1"/>
                  </a:lnTo>
                  <a:lnTo>
                    <a:pt x="5928501" y="1"/>
                  </a:lnTo>
                  <a:lnTo>
                    <a:pt x="5928501" y="104995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5489" tIns="114301" rIns="213360" bIns="114301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000" kern="1200"/>
                <a:t>Moins de 6 mois : 52.1 % 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F339520B-7014-7FEA-3B78-11493C7930DB}"/>
                </a:ext>
              </a:extLst>
            </p:cNvPr>
            <p:cNvSpPr/>
            <p:nvPr/>
          </p:nvSpPr>
          <p:spPr>
            <a:xfrm>
              <a:off x="3819900" y="2133928"/>
              <a:ext cx="1049954" cy="104995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7E819CF5-9CCB-295E-4ADF-2A3305896EC0}"/>
                </a:ext>
              </a:extLst>
            </p:cNvPr>
            <p:cNvSpPr/>
            <p:nvPr/>
          </p:nvSpPr>
          <p:spPr>
            <a:xfrm rot="21600000">
              <a:off x="4344877" y="3497301"/>
              <a:ext cx="5928501" cy="1049955"/>
            </a:xfrm>
            <a:custGeom>
              <a:avLst/>
              <a:gdLst>
                <a:gd name="connsiteX0" fmla="*/ 0 w 5928501"/>
                <a:gd name="connsiteY0" fmla="*/ 0 h 1049954"/>
                <a:gd name="connsiteX1" fmla="*/ 5403524 w 5928501"/>
                <a:gd name="connsiteY1" fmla="*/ 0 h 1049954"/>
                <a:gd name="connsiteX2" fmla="*/ 5928501 w 5928501"/>
                <a:gd name="connsiteY2" fmla="*/ 524977 h 1049954"/>
                <a:gd name="connsiteX3" fmla="*/ 5403524 w 5928501"/>
                <a:gd name="connsiteY3" fmla="*/ 1049954 h 1049954"/>
                <a:gd name="connsiteX4" fmla="*/ 0 w 5928501"/>
                <a:gd name="connsiteY4" fmla="*/ 1049954 h 1049954"/>
                <a:gd name="connsiteX5" fmla="*/ 0 w 5928501"/>
                <a:gd name="connsiteY5" fmla="*/ 0 h 10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8501" h="1049954">
                  <a:moveTo>
                    <a:pt x="5928501" y="1049953"/>
                  </a:moveTo>
                  <a:lnTo>
                    <a:pt x="524977" y="1049953"/>
                  </a:lnTo>
                  <a:lnTo>
                    <a:pt x="0" y="524977"/>
                  </a:lnTo>
                  <a:lnTo>
                    <a:pt x="524977" y="1"/>
                  </a:lnTo>
                  <a:lnTo>
                    <a:pt x="5928501" y="1"/>
                  </a:lnTo>
                  <a:lnTo>
                    <a:pt x="5928501" y="104995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5489" tIns="114301" rIns="21336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000" kern="1200"/>
                <a:t>Entre 6 mois et 1 an: 26.0 % 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1A88C9B-C0C3-FC43-F152-35AB2AA6F73A}"/>
                </a:ext>
              </a:extLst>
            </p:cNvPr>
            <p:cNvSpPr/>
            <p:nvPr/>
          </p:nvSpPr>
          <p:spPr>
            <a:xfrm>
              <a:off x="3819900" y="3497302"/>
              <a:ext cx="1049954" cy="104995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2F8C7796-6C52-D63F-19D6-E0E5A2BBBDE8}"/>
                </a:ext>
              </a:extLst>
            </p:cNvPr>
            <p:cNvSpPr/>
            <p:nvPr/>
          </p:nvSpPr>
          <p:spPr>
            <a:xfrm rot="21600000">
              <a:off x="4344877" y="4860675"/>
              <a:ext cx="5928501" cy="1049955"/>
            </a:xfrm>
            <a:custGeom>
              <a:avLst/>
              <a:gdLst>
                <a:gd name="connsiteX0" fmla="*/ 0 w 5928501"/>
                <a:gd name="connsiteY0" fmla="*/ 0 h 1049954"/>
                <a:gd name="connsiteX1" fmla="*/ 5403524 w 5928501"/>
                <a:gd name="connsiteY1" fmla="*/ 0 h 1049954"/>
                <a:gd name="connsiteX2" fmla="*/ 5928501 w 5928501"/>
                <a:gd name="connsiteY2" fmla="*/ 524977 h 1049954"/>
                <a:gd name="connsiteX3" fmla="*/ 5403524 w 5928501"/>
                <a:gd name="connsiteY3" fmla="*/ 1049954 h 1049954"/>
                <a:gd name="connsiteX4" fmla="*/ 0 w 5928501"/>
                <a:gd name="connsiteY4" fmla="*/ 1049954 h 1049954"/>
                <a:gd name="connsiteX5" fmla="*/ 0 w 5928501"/>
                <a:gd name="connsiteY5" fmla="*/ 0 h 104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28501" h="1049954">
                  <a:moveTo>
                    <a:pt x="5928501" y="1049953"/>
                  </a:moveTo>
                  <a:lnTo>
                    <a:pt x="524977" y="1049953"/>
                  </a:lnTo>
                  <a:lnTo>
                    <a:pt x="0" y="524977"/>
                  </a:lnTo>
                  <a:lnTo>
                    <a:pt x="524977" y="1"/>
                  </a:lnTo>
                  <a:lnTo>
                    <a:pt x="5928501" y="1"/>
                  </a:lnTo>
                  <a:lnTo>
                    <a:pt x="5928501" y="104995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5489" tIns="114301" rIns="213360" bIns="114299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000" kern="1200"/>
                <a:t>Plus d'un an: 21.9 % 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02A203F-6413-490B-BAEA-52FB67A49D7D}"/>
                </a:ext>
              </a:extLst>
            </p:cNvPr>
            <p:cNvSpPr/>
            <p:nvPr/>
          </p:nvSpPr>
          <p:spPr>
            <a:xfrm>
              <a:off x="3819900" y="4860676"/>
              <a:ext cx="1049954" cy="104995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2075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53E21-0552-69AB-B5B0-345D7982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Mode d’accès au 1er emploi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9D1D692-CF6F-6399-3220-1228F6BBA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682376"/>
              </p:ext>
            </p:extLst>
          </p:nvPr>
        </p:nvGraphicFramePr>
        <p:xfrm>
          <a:off x="1796143" y="2133720"/>
          <a:ext cx="9708017" cy="420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250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1418760" y="1287000"/>
            <a:ext cx="9143640" cy="730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7030A0"/>
                </a:solidFill>
                <a:latin typeface="Century Gothic"/>
              </a:rPr>
              <a:t>Pépinière de Recherches du CRPPC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subTitle"/>
          </p:nvPr>
        </p:nvSpPr>
        <p:spPr>
          <a:xfrm>
            <a:off x="761400" y="2157840"/>
            <a:ext cx="10458360" cy="160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Espace interface entre pratique et recherche qualitative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Soutien au développement et à la promotion de recherches en psychologie clinique et psychopathologie psychanalytique articulés à des projets de recherche actuels, hospitaliers et médicaux-sociaux, publics et privés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5" name="Image 3" descr="C:\Users\rminjard\AppData\Local\Microsoft\Windows\INetCache\Content.Word\Logo crppc rouge.jpg"/>
          <p:cNvPicPr/>
          <p:nvPr/>
        </p:nvPicPr>
        <p:blipFill>
          <a:blip r:embed="rId2"/>
          <a:stretch/>
        </p:blipFill>
        <p:spPr>
          <a:xfrm>
            <a:off x="190080" y="104400"/>
            <a:ext cx="1577520" cy="1168200"/>
          </a:xfrm>
          <a:prstGeom prst="rect">
            <a:avLst/>
          </a:prstGeom>
          <a:ln w="0">
            <a:noFill/>
          </a:ln>
        </p:spPr>
      </p:pic>
      <p:pic>
        <p:nvPicPr>
          <p:cNvPr id="416" name="Image 4" descr="cid:image001.png@01D8296A.24EAA7E0"/>
          <p:cNvPicPr/>
          <p:nvPr/>
        </p:nvPicPr>
        <p:blipFill>
          <a:blip r:embed="rId3"/>
          <a:stretch/>
        </p:blipFill>
        <p:spPr>
          <a:xfrm>
            <a:off x="9769680" y="145080"/>
            <a:ext cx="2172600" cy="1127160"/>
          </a:xfrm>
          <a:prstGeom prst="rect">
            <a:avLst/>
          </a:prstGeom>
          <a:ln w="0">
            <a:noFill/>
          </a:ln>
        </p:spPr>
      </p:pic>
      <p:sp>
        <p:nvSpPr>
          <p:cNvPr id="417" name="Rectangle 6"/>
          <p:cNvSpPr/>
          <p:nvPr/>
        </p:nvSpPr>
        <p:spPr>
          <a:xfrm>
            <a:off x="625680" y="3760560"/>
            <a:ext cx="11162520" cy="258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entury Gothic"/>
              </a:rPr>
              <a:t>Point de centration des recherches hospitalo-universitaires, médico-sociales et de champs périphériques, dans et/ou pour lesquelles sont attendu.e.s des étudiants, doctorants, post-doctorants – psychologues clinicien.ne.s.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just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chemeClr val="dk1"/>
                </a:solidFill>
                <a:latin typeface="Century Gothic"/>
              </a:rPr>
              <a:t>Veut rendre visible un vivier de jeunes chercheurs en psychologie prêts à participer à l’élaboration d’une recherche ou à renforcer des recherches déjà existantes.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lang="fr-FR" sz="2000" b="1" strike="noStrike" spc="-1">
                <a:solidFill>
                  <a:schemeClr val="dk1"/>
                </a:solidFill>
                <a:latin typeface="Century Gothic"/>
              </a:rPr>
              <a:t>Coordination : </a:t>
            </a:r>
            <a:r>
              <a:rPr lang="fr-FR" sz="2000" b="0" strike="noStrike" spc="-1">
                <a:solidFill>
                  <a:schemeClr val="dk1"/>
                </a:solidFill>
                <a:latin typeface="Century Gothic"/>
              </a:rPr>
              <a:t>Raphaël Minjard : </a:t>
            </a:r>
            <a:r>
              <a:rPr lang="fr-FR" sz="2000" b="0" u="sng" strike="noStrike" spc="-1">
                <a:solidFill>
                  <a:schemeClr val="dk1"/>
                </a:solidFill>
                <a:uFillTx/>
                <a:latin typeface="Century Gothic"/>
                <a:hlinkClick r:id="rId4"/>
              </a:rPr>
              <a:t>raphael.minjard@univ-lyon2.fr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2CD1A-696E-D5FB-FF62-71496B0A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INFO DIVERS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F7F790-8589-6CFE-3631-CF725AAC27C0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28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Toutes les informations sont reprises dans le </a:t>
            </a:r>
          </a:p>
          <a:p>
            <a:pPr marL="0" indent="0" algn="ctr">
              <a:buNone/>
            </a:pPr>
            <a:r>
              <a:rPr lang="fr-FR" sz="28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LIVRET DES ENSEIGNEMENTS DU MASTER </a:t>
            </a:r>
          </a:p>
          <a:p>
            <a:pPr marL="0" indent="0" algn="ctr">
              <a:buNone/>
            </a:pPr>
            <a:r>
              <a:rPr lang="fr-FR" sz="28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en ligne sur le site du Master</a:t>
            </a:r>
            <a:endParaRPr lang="en-US" sz="2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813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36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INFO DIVERS</a:t>
            </a:r>
            <a:endParaRPr lang="en-US" sz="36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1992086" y="2133720"/>
            <a:ext cx="9512074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	</a:t>
            </a: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  <a:p>
            <a:pPr marL="0" indent="0" algn="ctr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None/>
              <a:tabLst>
                <a:tab pos="0" algn="l"/>
              </a:tabLst>
            </a:pPr>
            <a:r>
              <a:rPr lang="fr-FR" sz="44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JOURNÉE D’INTÉGRATION DU MASTER </a:t>
            </a:r>
          </a:p>
          <a:p>
            <a:pPr marL="0" indent="0" algn="ctr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None/>
              <a:tabLst>
                <a:tab pos="0" algn="l"/>
              </a:tabLst>
            </a:pPr>
            <a:r>
              <a:rPr lang="fr-FR" sz="4400" b="1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VENDREDI 20 SEPTEMBRE 9H- 17H </a:t>
            </a:r>
          </a:p>
          <a:p>
            <a:pPr marL="0" indent="0" algn="ctr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None/>
              <a:tabLst>
                <a:tab pos="0" algn="l"/>
              </a:tabLst>
            </a:pPr>
            <a:r>
              <a:rPr lang="fr-FR" sz="44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PARTICIPATION OBLIGATOIRE</a:t>
            </a:r>
            <a:endParaRPr lang="fr-FR" sz="4400" b="1" dirty="0"/>
          </a:p>
          <a:p>
            <a:pPr marL="0" indent="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None/>
              <a:tabLst>
                <a:tab pos="0" algn="l"/>
              </a:tabLst>
            </a:pP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ectangle 10"/>
          <p:cNvSpPr/>
          <p:nvPr/>
        </p:nvSpPr>
        <p:spPr>
          <a:xfrm>
            <a:off x="-391680" y="1769040"/>
            <a:ext cx="1656036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defTabSz="457200">
              <a:lnSpc>
                <a:spcPct val="100000"/>
              </a:lnSpc>
            </a:pPr>
            <a:endParaRPr lang="fr-FR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58" name="Titre 1"/>
          <p:cNvSpPr/>
          <p:nvPr/>
        </p:nvSpPr>
        <p:spPr>
          <a:xfrm>
            <a:off x="1814760" y="314280"/>
            <a:ext cx="10026360" cy="12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4000" b="1" strike="noStrike" spc="-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PRESENTATION DE LA MAQUETTE (1/4)</a:t>
            </a:r>
            <a:br>
              <a:rPr sz="3200"/>
            </a:br>
            <a:endParaRPr lang="fr-FR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Titre 1"/>
          <p:cNvSpPr/>
          <p:nvPr/>
        </p:nvSpPr>
        <p:spPr>
          <a:xfrm>
            <a:off x="1092960" y="1198080"/>
            <a:ext cx="10026360" cy="520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457200">
              <a:lnSpc>
                <a:spcPct val="100000"/>
              </a:lnSpc>
            </a:pPr>
            <a:r>
              <a:rPr lang="fr-FR" sz="25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Semestre 1 : </a:t>
            </a:r>
            <a:endParaRPr lang="fr-FR" sz="25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br>
              <a:rPr sz="3200"/>
            </a:b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60" name="Tableau 10"/>
          <p:cNvGraphicFramePr/>
          <p:nvPr>
            <p:extLst>
              <p:ext uri="{D42A27DB-BD31-4B8C-83A1-F6EECF244321}">
                <p14:modId xmlns:p14="http://schemas.microsoft.com/office/powerpoint/2010/main" val="1539944990"/>
              </p:ext>
            </p:extLst>
          </p:nvPr>
        </p:nvGraphicFramePr>
        <p:xfrm>
          <a:off x="1092960" y="1760040"/>
          <a:ext cx="10005480" cy="5098054"/>
        </p:xfrm>
        <a:graphic>
          <a:graphicData uri="http://schemas.openxmlformats.org/drawingml/2006/table">
            <a:tbl>
              <a:tblPr/>
              <a:tblGrid>
                <a:gridCol w="76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160"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UE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EP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Obligatoire / optionnel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ECTS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440"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 dirty="0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UEA1- Fondamentaux en psychopatho et psychologie clinique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 dirty="0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Responsable : N. DUMET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Evolution des modèles en psychopathologie (T. </a:t>
                      </a:r>
                      <a:r>
                        <a:rPr lang="fr-FR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Rabeyron</a:t>
                      </a: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) 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Psychologie clinique et psychopathologie au fil des âges (A. </a:t>
                      </a:r>
                      <a:r>
                        <a:rPr lang="fr-FR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Maurin</a:t>
                      </a: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)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Psychopathologie du Somatique (N. </a:t>
                      </a:r>
                      <a:r>
                        <a:rPr lang="fr-FR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Dumet</a:t>
                      </a: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)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TD – Etudes de cas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Obligatoire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8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440"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 dirty="0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UEB1- Méthodologies de la recherche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 dirty="0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Responsable : F.-D. CAMPS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Méthodologie de la recherche 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TD – Séminaire de recherche 1 (Responsable : </a:t>
                      </a: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Times New Roman"/>
                        </a:rPr>
                        <a:t>à déterminer)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Epistémologie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TD – </a:t>
                      </a:r>
                      <a:r>
                        <a:rPr lang="fr-FR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Readings</a:t>
                      </a: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 of </a:t>
                      </a:r>
                      <a:r>
                        <a:rPr lang="fr-FR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psychoanalytical</a:t>
                      </a: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 </a:t>
                      </a:r>
                      <a:r>
                        <a:rPr lang="fr-FR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texts</a:t>
                      </a: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 (T. </a:t>
                      </a:r>
                      <a:r>
                        <a:rPr lang="fr-FR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Guenoun</a:t>
                      </a: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 et L. </a:t>
                      </a:r>
                      <a:r>
                        <a:rPr lang="fr-FR" sz="1600" b="0" strike="noStrike" spc="-1" dirty="0" err="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Mitsopoulou</a:t>
                      </a: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)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Obligatoire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7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680"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1" strike="noStrike" spc="-1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UEC1- Approches psychanalytique du groupe et des institutions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1" strike="noStrike" spc="-1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Responsable : L. MITSOPOULOU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Approche psychanalytique du groupe et des institutions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TD – Pratiques groupales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Obligatoire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 dirty="0">
                          <a:solidFill>
                            <a:schemeClr val="dk1"/>
                          </a:solidFill>
                          <a:latin typeface="Century Gothic"/>
                        </a:rPr>
                        <a:t>3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</a:pPr>
            <a:r>
              <a:rPr lang="fr-FR" sz="36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INFO DIVERS</a:t>
            </a:r>
            <a:endParaRPr lang="en-US" sz="3600" b="0" strike="noStrike" spc="-1" dirty="0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  <a:tabLst>
                <a:tab pos="0" algn="l"/>
              </a:tabLst>
            </a:pPr>
            <a:endParaRPr lang="fr-FR" sz="1800" b="1" dirty="0"/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  <a:tabLst>
                <a:tab pos="0" algn="l"/>
              </a:tabLst>
            </a:pPr>
            <a:endParaRPr lang="fr-FR" sz="2400" b="1" dirty="0"/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400" b="1" dirty="0"/>
              <a:t>Finaliser inscription administrative le plus </a:t>
            </a:r>
            <a:r>
              <a:rPr lang="fr-FR" sz="2400" b="1"/>
              <a:t>rapidement possible</a:t>
            </a: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400" b="1" dirty="0"/>
              <a:t>Election des représentants des étudiants</a:t>
            </a: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  <a:tabLst>
                <a:tab pos="0" algn="l"/>
              </a:tabLst>
            </a:pPr>
            <a:endParaRPr lang="fr-FR" sz="2400" b="1" dirty="0"/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Font typeface="Wingdings 3" charset="2"/>
              <a:buChar char=""/>
              <a:tabLst>
                <a:tab pos="0" algn="l"/>
              </a:tabLst>
            </a:pPr>
            <a:r>
              <a:rPr lang="fr-FR" sz="2400" b="1" strike="noStrike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/>
              </a:rPr>
              <a:t>Présentation du BDE du Master</a:t>
            </a:r>
          </a:p>
          <a:p>
            <a:pPr marL="0" indent="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None/>
              <a:tabLst>
                <a:tab pos="0" algn="l"/>
              </a:tabLst>
            </a:pPr>
            <a:endParaRPr lang="fr-FR" sz="1800" b="1" dirty="0"/>
          </a:p>
          <a:p>
            <a:pPr marL="0" indent="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None/>
              <a:tabLst>
                <a:tab pos="0" algn="l"/>
              </a:tabLst>
            </a:pPr>
            <a:endParaRPr lang="fr-FR" sz="1800" b="1" dirty="0"/>
          </a:p>
          <a:p>
            <a:pPr marL="0" indent="0" defTabSz="457200">
              <a:lnSpc>
                <a:spcPct val="100000"/>
              </a:lnSpc>
              <a:spcBef>
                <a:spcPts val="1001"/>
              </a:spcBef>
              <a:buClr>
                <a:srgbClr val="92278F"/>
              </a:buClr>
              <a:buNone/>
              <a:tabLst>
                <a:tab pos="0" algn="l"/>
              </a:tabLst>
            </a:pP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669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10"/>
          <p:cNvSpPr/>
          <p:nvPr/>
        </p:nvSpPr>
        <p:spPr>
          <a:xfrm>
            <a:off x="-391680" y="1769040"/>
            <a:ext cx="1656036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defTabSz="457200">
              <a:lnSpc>
                <a:spcPct val="100000"/>
              </a:lnSpc>
            </a:pPr>
            <a:endParaRPr lang="fr-FR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62" name="Titre 1"/>
          <p:cNvSpPr/>
          <p:nvPr/>
        </p:nvSpPr>
        <p:spPr>
          <a:xfrm>
            <a:off x="1814760" y="314280"/>
            <a:ext cx="10026360" cy="12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4000" b="1" strike="noStrike" spc="-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PRESENTATION DE LA MAQUETTE (2/4)</a:t>
            </a:r>
            <a:br>
              <a:rPr sz="3200"/>
            </a:br>
            <a:endParaRPr lang="fr-FR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Titre 1"/>
          <p:cNvSpPr/>
          <p:nvPr/>
        </p:nvSpPr>
        <p:spPr>
          <a:xfrm>
            <a:off x="1092960" y="1341000"/>
            <a:ext cx="10026360" cy="520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457200">
              <a:lnSpc>
                <a:spcPct val="100000"/>
              </a:lnSpc>
            </a:pPr>
            <a:endParaRPr lang="fr-FR" sz="3200" b="1" strike="noStrike" spc="-1">
              <a:solidFill>
                <a:srgbClr val="FF0000"/>
              </a:solidFill>
              <a:latin typeface="Century Gothic"/>
            </a:endParaRPr>
          </a:p>
        </p:txBody>
      </p:sp>
      <p:graphicFrame>
        <p:nvGraphicFramePr>
          <p:cNvPr id="364" name="Tableau 1"/>
          <p:cNvGraphicFramePr/>
          <p:nvPr>
            <p:extLst>
              <p:ext uri="{D42A27DB-BD31-4B8C-83A1-F6EECF244321}">
                <p14:modId xmlns:p14="http://schemas.microsoft.com/office/powerpoint/2010/main" val="85195196"/>
              </p:ext>
            </p:extLst>
          </p:nvPr>
        </p:nvGraphicFramePr>
        <p:xfrm>
          <a:off x="1214280" y="1341000"/>
          <a:ext cx="9502920" cy="5121168"/>
        </p:xfrm>
        <a:graphic>
          <a:graphicData uri="http://schemas.openxmlformats.org/drawingml/2006/table">
            <a:tbl>
              <a:tblPr/>
              <a:tblGrid>
                <a:gridCol w="72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600"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UE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EP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Obligatoire / optionnel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ECTS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120"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1" strike="noStrike" spc="-1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UED1- Psychopathologie Approfondie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1" strike="noStrike" spc="-1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Responsable : F.-D. CAMPS et B. SMANIOTTO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Psychopathologie des processus névrotiques (F.-D. Camps)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Psychopathologie des processus psychotiques (F.-D. Camps)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Psychopathologie des processus limite (B. Smaniotto)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Obligatoire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Calibri"/>
                        </a:rPr>
                        <a:t>3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280"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1" strike="noStrike" spc="-1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UEE1- Evaluation clinique et méthodologie clinique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1" strike="noStrike" spc="-1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Responsable : M. RAVIT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Evaluation clinique et démarche diagnostique 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Entretien et observation cliniques et écrits professionnels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Obligatoire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Calibri"/>
                        </a:rPr>
                        <a:t>3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240"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1" strike="noStrike" spc="-1" dirty="0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UEF1- Positionnement professionnel 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1" strike="noStrike" spc="-1" dirty="0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Responsable : T. GUENOUN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TD – Elaboration du positionnement professionnel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Ethique et Déontologie 1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Obligatoire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4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280"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1" strike="noStrike" spc="-1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UEG1- Options de Psychologie Clinique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Criminologie Clinique (M. Ravit)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Approche psychanalytique du groupe famille (E. Bonneville)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Optionnel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6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</a:rPr>
                        <a:t>2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600" marR="576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5" name="Rectangle 1"/>
          <p:cNvSpPr/>
          <p:nvPr/>
        </p:nvSpPr>
        <p:spPr>
          <a:xfrm>
            <a:off x="3376440" y="2111400"/>
            <a:ext cx="121917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numCol="1" spcCol="0" anchor="ctr">
            <a:spAutoFit/>
          </a:bodyPr>
          <a:lstStyle/>
          <a:p>
            <a:pPr defTabSz="4572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ectangle 10"/>
          <p:cNvSpPr/>
          <p:nvPr/>
        </p:nvSpPr>
        <p:spPr>
          <a:xfrm>
            <a:off x="-391680" y="1769040"/>
            <a:ext cx="1656036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defTabSz="457200">
              <a:lnSpc>
                <a:spcPct val="100000"/>
              </a:lnSpc>
            </a:pPr>
            <a:endParaRPr lang="fr-FR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67" name="Titre 1"/>
          <p:cNvSpPr/>
          <p:nvPr/>
        </p:nvSpPr>
        <p:spPr>
          <a:xfrm>
            <a:off x="1814760" y="314280"/>
            <a:ext cx="10026360" cy="12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4000" b="1" strike="noStrike" spc="-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PRESENTATION DE LA MAQUETTE (3/4)</a:t>
            </a:r>
            <a:br>
              <a:rPr sz="3200"/>
            </a:br>
            <a:endParaRPr lang="fr-FR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Titre 1"/>
          <p:cNvSpPr/>
          <p:nvPr/>
        </p:nvSpPr>
        <p:spPr>
          <a:xfrm>
            <a:off x="1092960" y="1198080"/>
            <a:ext cx="10026360" cy="520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457200">
              <a:lnSpc>
                <a:spcPct val="100000"/>
              </a:lnSpc>
            </a:pPr>
            <a:r>
              <a:rPr lang="fr-FR" sz="2500" b="1" strike="noStrike" spc="-1">
                <a:solidFill>
                  <a:schemeClr val="accent1">
                    <a:lumMod val="75000"/>
                  </a:schemeClr>
                </a:solidFill>
                <a:latin typeface="Century Gothic"/>
              </a:rPr>
              <a:t>Semestre 2 : </a:t>
            </a:r>
            <a:endParaRPr lang="fr-FR" sz="25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br>
              <a:rPr sz="3200"/>
            </a:b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69" name="Tableau 10"/>
          <p:cNvGraphicFramePr/>
          <p:nvPr>
            <p:extLst>
              <p:ext uri="{D42A27DB-BD31-4B8C-83A1-F6EECF244321}">
                <p14:modId xmlns:p14="http://schemas.microsoft.com/office/powerpoint/2010/main" val="2092606259"/>
              </p:ext>
            </p:extLst>
          </p:nvPr>
        </p:nvGraphicFramePr>
        <p:xfrm>
          <a:off x="1092960" y="1760040"/>
          <a:ext cx="10005480" cy="4727243"/>
        </p:xfrm>
        <a:graphic>
          <a:graphicData uri="http://schemas.openxmlformats.org/drawingml/2006/table">
            <a:tbl>
              <a:tblPr/>
              <a:tblGrid>
                <a:gridCol w="76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160"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UE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EP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Obligatoire / optionnel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ECTS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440"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UEA2- Psychopathologie et Psychologie Clinique contemporaines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Responsable : B. SMANIOTTO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Psychopathologie contemporaine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Psychologie clinique contemporaine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TD – Etudes de cas thématiques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Obligatoire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>
                          <a:solidFill>
                            <a:schemeClr val="dk1"/>
                          </a:solidFill>
                          <a:latin typeface="Century Gothic"/>
                          <a:ea typeface="Calibri"/>
                        </a:rPr>
                        <a:t>6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080"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 dirty="0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UEB2- Recherche et pratiques du psychologue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1" strike="noStrike" spc="-1" dirty="0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Responsable : </a:t>
                      </a:r>
                      <a:r>
                        <a:rPr lang="fr-FR" sz="1600" b="1" strike="noStrike" spc="-1" dirty="0">
                          <a:solidFill>
                            <a:srgbClr val="6D1D6B"/>
                          </a:solidFill>
                          <a:highlight>
                            <a:srgbClr val="FFFF00"/>
                          </a:highlight>
                          <a:latin typeface="Century Gothic"/>
                          <a:ea typeface="Times New Roman"/>
                        </a:rPr>
                        <a:t>R. MINJARD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TD – Séminaire de recherche 2 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Ethique et Déontologie 2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Obligatoire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Calibri"/>
                        </a:rPr>
                        <a:t>8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680"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1" strike="noStrike" spc="-1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UEC2- Outils du psychologue et pratiques du psychologue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1" strike="noStrike" spc="-1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Responsable : B. SMANIOTTO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Bilan Psychologique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TD – Bilan Psychologique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7000"/>
                        </a:lnSpc>
                        <a:tabLst>
                          <a:tab pos="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TD – Entretien Clinique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Obligatoire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7000"/>
                        </a:lnSpc>
                      </a:pPr>
                      <a:r>
                        <a:rPr lang="fr-FR" sz="1600" b="0" strike="noStrike" spc="-1" dirty="0">
                          <a:solidFill>
                            <a:schemeClr val="dk1"/>
                          </a:solidFill>
                          <a:latin typeface="Century Gothic"/>
                        </a:rPr>
                        <a:t>7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840" marR="788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re 1"/>
          <p:cNvSpPr/>
          <p:nvPr/>
        </p:nvSpPr>
        <p:spPr>
          <a:xfrm>
            <a:off x="1814760" y="314280"/>
            <a:ext cx="10026360" cy="12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10000"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4000" b="1" strike="noStrike" spc="-1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PRESENTATION DE LA MAQUETTE (4/4)</a:t>
            </a:r>
            <a:br>
              <a:rPr sz="3200"/>
            </a:br>
            <a:endParaRPr lang="fr-FR" sz="4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1" name="Tableau 4"/>
          <p:cNvGraphicFramePr/>
          <p:nvPr>
            <p:extLst>
              <p:ext uri="{D42A27DB-BD31-4B8C-83A1-F6EECF244321}">
                <p14:modId xmlns:p14="http://schemas.microsoft.com/office/powerpoint/2010/main" val="3427674963"/>
              </p:ext>
            </p:extLst>
          </p:nvPr>
        </p:nvGraphicFramePr>
        <p:xfrm>
          <a:off x="1303200" y="1450440"/>
          <a:ext cx="10200600" cy="3473640"/>
        </p:xfrm>
        <a:graphic>
          <a:graphicData uri="http://schemas.openxmlformats.org/drawingml/2006/table">
            <a:tbl>
              <a:tblPr/>
              <a:tblGrid>
                <a:gridCol w="7787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480">
                <a:tc>
                  <a:txBody>
                    <a:bodyPr/>
                    <a:lstStyle/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UE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EP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Obligatoire / optionnel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1" strike="noStrike" spc="-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ECTS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640">
                <a:tc>
                  <a:txBody>
                    <a:bodyPr/>
                    <a:lstStyle/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1" strike="noStrike" spc="-1" dirty="0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UED2- Elaboration de stage et pratiques de terrain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1" strike="noStrike" spc="-1" dirty="0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Responsable : T. GUENOUN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TD – Elaboration du positionnement professionnel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Stage obligatoire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Obligatoire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Calibri"/>
                        </a:rPr>
                        <a:t>6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520">
                <a:tc>
                  <a:txBody>
                    <a:bodyPr/>
                    <a:lstStyle/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1" strike="noStrike" spc="-1" dirty="0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UEE2- Psychologie de la création et de la médiation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1" strike="noStrike" spc="-1" dirty="0">
                          <a:solidFill>
                            <a:srgbClr val="6D1D6B"/>
                          </a:solidFill>
                          <a:latin typeface="Century Gothic"/>
                          <a:ea typeface="Times New Roman"/>
                        </a:rPr>
                        <a:t>Responsable : L. MITSOPOULOU et J. JUNG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CM – Psychologie de la création et de la médiation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TD – Psychologie de la création et de la médiation 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Obligatoire</a:t>
                      </a:r>
                      <a:endParaRPr lang="fr-FR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5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</a:rPr>
                        <a:t>3</a:t>
                      </a:r>
                      <a:endParaRPr lang="fr-FR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4000" marR="54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ZoneTexte 1"/>
          <p:cNvSpPr/>
          <p:nvPr/>
        </p:nvSpPr>
        <p:spPr>
          <a:xfrm>
            <a:off x="2429280" y="1665720"/>
            <a:ext cx="9348480" cy="532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fr-FR" sz="40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MODALITÉS DE CONTRÔLE DES CONNAISSANCES</a:t>
            </a:r>
            <a:endParaRPr lang="fr-FR" sz="4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buClr>
                <a:srgbClr val="000000"/>
              </a:buClr>
              <a:buFont typeface="OpenSymbol"/>
              <a:buChar char="-"/>
            </a:pPr>
            <a:r>
              <a:rPr lang="fr-FR" sz="2000" b="1" spc="-1" dirty="0">
                <a:solidFill>
                  <a:schemeClr val="dk1"/>
                </a:solidFill>
              </a:rPr>
              <a:t>LES UE SE COMPENSENT AU SEIN DE CHAQUE SEMESTRE</a:t>
            </a:r>
          </a:p>
          <a:p>
            <a:pPr defTabSz="457200">
              <a:buClr>
                <a:srgbClr val="000000"/>
              </a:buClr>
            </a:pPr>
            <a:endParaRPr lang="fr-FR" sz="2000" spc="-1" dirty="0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buClr>
                <a:srgbClr val="000000"/>
              </a:buClr>
            </a:pPr>
            <a:r>
              <a:rPr lang="fr-FR" sz="2400" b="1" strike="noStrike" spc="-1" dirty="0">
                <a:solidFill>
                  <a:srgbClr val="FF0000"/>
                </a:solidFill>
                <a:latin typeface="Century Gothic"/>
              </a:rPr>
              <a:t>MAIS </a:t>
            </a:r>
            <a:r>
              <a:rPr lang="fr-FR" sz="2400" b="1" strike="noStrike" spc="-1" dirty="0">
                <a:solidFill>
                  <a:schemeClr val="dk1"/>
                </a:solidFill>
                <a:latin typeface="Century Gothic"/>
              </a:rPr>
              <a:t>LES SEMESTRES NE SE COMPENSENT PAS ENTRE EUX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fr-FR" sz="2000" b="1" strike="noStrike" spc="-1" dirty="0">
                <a:solidFill>
                  <a:srgbClr val="FF0000"/>
                </a:solidFill>
                <a:latin typeface="Century Gothic"/>
              </a:rPr>
              <a:t>ATTENTION – NOTES SEUILS : </a:t>
            </a: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fr-FR" sz="2000" b="1" strike="noStrike" spc="-1" dirty="0">
                <a:solidFill>
                  <a:schemeClr val="dk1"/>
                </a:solidFill>
                <a:latin typeface="Century Gothic"/>
              </a:rPr>
              <a:t>SI NOTE INFÉRIEURE À 10 AU MÉMOIRE INTERMÉDIAIRE ET AU MÉMOIRE D’ÉLABORATION DU POSITIONNEMENT CLINIQUE</a:t>
            </a:r>
            <a:endParaRPr lang="fr-FR" sz="2000" b="1" spc="-1" dirty="0">
              <a:solidFill>
                <a:schemeClr val="dk1"/>
              </a:solidFill>
              <a:latin typeface="Century Gothic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fr-FR" sz="2000" b="1" strike="noStrike" spc="-1" dirty="0">
                <a:solidFill>
                  <a:schemeClr val="dk1"/>
                </a:solidFill>
                <a:latin typeface="Century Gothic"/>
              </a:rPr>
              <a:t>	</a:t>
            </a:r>
            <a:r>
              <a:rPr lang="fr-FR" sz="2400" b="1" strike="noStrike" spc="-1" dirty="0">
                <a:solidFill>
                  <a:srgbClr val="FF0000"/>
                </a:solidFill>
                <a:latin typeface="Century Gothic"/>
              </a:rPr>
              <a:t>==) LE SEMESTRE ET DONC L’ANNEE NE SONT PAS VALIDES</a:t>
            </a:r>
            <a:endParaRPr lang="fr-FR" sz="2400" b="0" strike="noStrike" spc="-1" dirty="0">
              <a:solidFill>
                <a:srgbClr val="FF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fr-FR" sz="2000" b="1" strike="noStrike" spc="-1" dirty="0">
                <a:solidFill>
                  <a:schemeClr val="dk1"/>
                </a:solidFill>
                <a:latin typeface="Century Gothic"/>
              </a:rPr>
              <a:t>- IL Y A UNE SECONDE SESSION POUR TOUTES LES UE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999131058"/>
              </p:ext>
            </p:extLst>
          </p:nvPr>
        </p:nvGraphicFramePr>
        <p:xfrm>
          <a:off x="2988720" y="709560"/>
          <a:ext cx="7997400" cy="555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Violet 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n">
  <a:themeElements>
    <a:clrScheme name="Violet 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in">
  <a:themeElements>
    <a:clrScheme name="Violet 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rin">
  <a:themeElements>
    <a:clrScheme name="Violet 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rin">
  <a:themeElements>
    <a:clrScheme name="Violet 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in">
      <a:majorFont>
        <a:latin typeface="Century Gothic" panose="020B0502020202020204"/>
        <a:ea typeface=""/>
        <a:cs typeface=""/>
      </a:majorFont>
      <a:minorFont>
        <a:latin typeface="Century Gothic" panose="020B0502020202020204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10543</TotalTime>
  <Words>3051</Words>
  <Application>Microsoft Macintosh PowerPoint</Application>
  <PresentationFormat>Grand écran</PresentationFormat>
  <Paragraphs>357</Paragraphs>
  <Slides>40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40</vt:i4>
      </vt:variant>
    </vt:vector>
  </HeadingPairs>
  <TitlesOfParts>
    <vt:vector size="54" baseType="lpstr">
      <vt:lpstr>Arial</vt:lpstr>
      <vt:lpstr>Calibri</vt:lpstr>
      <vt:lpstr>Century Gothic</vt:lpstr>
      <vt:lpstr>OpenSymbol</vt:lpstr>
      <vt:lpstr>Symbol</vt:lpstr>
      <vt:lpstr>Times New Roman</vt:lpstr>
      <vt:lpstr>TrebuchetMS,Regular</vt:lpstr>
      <vt:lpstr>Wingdings</vt:lpstr>
      <vt:lpstr>Wingdings 3</vt:lpstr>
      <vt:lpstr>Brin</vt:lpstr>
      <vt:lpstr>Brin</vt:lpstr>
      <vt:lpstr>Brin</vt:lpstr>
      <vt:lpstr>Brin</vt:lpstr>
      <vt:lpstr>Brin</vt:lpstr>
      <vt:lpstr>Présentation  Master 1 - mention PPCP</vt:lpstr>
      <vt:lpstr> Responsable de la Mention : F.-D. CAMPS Francois-David.Camps@univ-lyon2.fr    Responsable pédagogique : B. SMANIOTTO Barbara.Smaniotto@univ-lyon2.fr   Tuteur universitaire des stages : A.-L. DEMARCHI anne-lyse.demarchi@univ-lyon2.fr   Secrétariat de scolarité : R. COLOMB rita.colomb@univ-lyon2.fr Institut de Psychologie – Scolarité Master 1 5 Avenue Pierre Mendès-France, 69676 Bron Cedex Tel : 0478772448 – Fax : 0478772369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Pensez à consulter régulièrement toutes les informations en ligne !  </vt:lpstr>
      <vt:lpstr> Inscriptions Pédagogiques sur le Web I.P. Web Pour le 1er semestre</vt:lpstr>
      <vt:lpstr>POUR LES ETUDIANT.ES DOUBLANT.ES</vt:lpstr>
      <vt:lpstr>Présentation PowerPoint</vt:lpstr>
      <vt:lpstr>Présentation PowerPoint</vt:lpstr>
      <vt:lpstr>L’INSCRIPTION PEDAGOGIQUE EST OBLIGATOIRE</vt:lpstr>
      <vt:lpstr>CONTRAT PEDAGOGIQUE</vt:lpstr>
      <vt:lpstr>STAGE (1/3)</vt:lpstr>
      <vt:lpstr>STAGE (2/3)</vt:lpstr>
      <vt:lpstr>STAGE (3/3)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DÉBOUCHÉS</vt:lpstr>
      <vt:lpstr>TAUX DE RÉUSSITE DU MASTER  EN 2020</vt:lpstr>
      <vt:lpstr>INSERTION PROFESSIONNELLE  en 2021 (promotion 2019) à 2 ans du diplôme  </vt:lpstr>
      <vt:lpstr>Localisation de l'emploi  </vt:lpstr>
      <vt:lpstr>INSERTION PROFESSIONNELLE EN 2021  (promotion 2019) à 2 ans du diplôme  </vt:lpstr>
      <vt:lpstr>TYPE D’EMPLOYEUR</vt:lpstr>
      <vt:lpstr>Salaire net mensuel médian des diplômés ayant un emploi en France  </vt:lpstr>
      <vt:lpstr>Délai d’accès au 1er emploi  </vt:lpstr>
      <vt:lpstr>Mode d’accès au 1er emploi</vt:lpstr>
      <vt:lpstr>Pépinière de Recherches du CRPPC</vt:lpstr>
      <vt:lpstr>INFO DIVERS</vt:lpstr>
      <vt:lpstr>INFO DIVERS</vt:lpstr>
      <vt:lpstr>INFO DIVERS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Master 1 mention PPCP.</dc:title>
  <dc:subject/>
  <dc:creator>Eric Jacquet</dc:creator>
  <dc:description/>
  <cp:lastModifiedBy>Francois-David Camps</cp:lastModifiedBy>
  <cp:revision>103</cp:revision>
  <cp:lastPrinted>2017-09-04T10:16:42Z</cp:lastPrinted>
  <dcterms:created xsi:type="dcterms:W3CDTF">2016-09-01T09:14:45Z</dcterms:created>
  <dcterms:modified xsi:type="dcterms:W3CDTF">2024-09-03T04:56:46Z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Grand écran</vt:lpwstr>
  </property>
  <property fmtid="{D5CDD505-2E9C-101B-9397-08002B2CF9AE}" pid="4" name="Slides">
    <vt:i4>33</vt:i4>
  </property>
</Properties>
</file>