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4"/>
  </p:notesMasterIdLst>
  <p:handoutMasterIdLst>
    <p:handoutMasterId r:id="rId25"/>
  </p:handoutMasterIdLst>
  <p:sldIdLst>
    <p:sldId id="256" r:id="rId2"/>
    <p:sldId id="347" r:id="rId3"/>
    <p:sldId id="351" r:id="rId4"/>
    <p:sldId id="352" r:id="rId5"/>
    <p:sldId id="363" r:id="rId6"/>
    <p:sldId id="360" r:id="rId7"/>
    <p:sldId id="257" r:id="rId8"/>
    <p:sldId id="342" r:id="rId9"/>
    <p:sldId id="343" r:id="rId10"/>
    <p:sldId id="344" r:id="rId11"/>
    <p:sldId id="345" r:id="rId12"/>
    <p:sldId id="346" r:id="rId13"/>
    <p:sldId id="348" r:id="rId14"/>
    <p:sldId id="349" r:id="rId15"/>
    <p:sldId id="350" r:id="rId16"/>
    <p:sldId id="356" r:id="rId17"/>
    <p:sldId id="362" r:id="rId18"/>
    <p:sldId id="354" r:id="rId19"/>
    <p:sldId id="357" r:id="rId20"/>
    <p:sldId id="358" r:id="rId21"/>
    <p:sldId id="359" r:id="rId22"/>
    <p:sldId id="361" r:id="rId23"/>
  </p:sldIdLst>
  <p:sldSz cx="9144000" cy="6858000" type="screen4x3"/>
  <p:notesSz cx="9979025" cy="68341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332" autoAdjust="0"/>
  </p:normalViewPr>
  <p:slideViewPr>
    <p:cSldViewPr>
      <p:cViewPr varScale="1">
        <p:scale>
          <a:sx n="86" d="100"/>
          <a:sy n="86" d="100"/>
        </p:scale>
        <p:origin x="135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25403" cy="34247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5653623" y="0"/>
            <a:ext cx="4323084" cy="342471"/>
          </a:xfrm>
          <a:prstGeom prst="rect">
            <a:avLst/>
          </a:prstGeom>
        </p:spPr>
        <p:txBody>
          <a:bodyPr vert="horz" lIns="91440" tIns="45720" rIns="91440" bIns="45720" rtlCol="0"/>
          <a:lstStyle>
            <a:lvl1pPr algn="r">
              <a:defRPr sz="1200"/>
            </a:lvl1pPr>
          </a:lstStyle>
          <a:p>
            <a:fld id="{39AE16EB-DB33-410E-84E5-5C6CF6A6F128}" type="datetimeFigureOut">
              <a:rPr lang="fr-FR" smtClean="0"/>
              <a:t>30/09/2024</a:t>
            </a:fld>
            <a:endParaRPr lang="fr-FR"/>
          </a:p>
        </p:txBody>
      </p:sp>
      <p:sp>
        <p:nvSpPr>
          <p:cNvPr id="4" name="Espace réservé du pied de page 3"/>
          <p:cNvSpPr>
            <a:spLocks noGrp="1"/>
          </p:cNvSpPr>
          <p:nvPr>
            <p:ph type="ftr" sz="quarter" idx="2"/>
          </p:nvPr>
        </p:nvSpPr>
        <p:spPr>
          <a:xfrm>
            <a:off x="1" y="6491718"/>
            <a:ext cx="4325403" cy="34247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653623" y="6491718"/>
            <a:ext cx="4323084" cy="342470"/>
          </a:xfrm>
          <a:prstGeom prst="rect">
            <a:avLst/>
          </a:prstGeom>
        </p:spPr>
        <p:txBody>
          <a:bodyPr vert="horz" lIns="91440" tIns="45720" rIns="91440" bIns="45720" rtlCol="0" anchor="b"/>
          <a:lstStyle>
            <a:lvl1pPr algn="r">
              <a:defRPr sz="1200"/>
            </a:lvl1pPr>
          </a:lstStyle>
          <a:p>
            <a:fld id="{6FD6BFAE-61C1-49C2-9AE0-E3584F458AD7}" type="slidenum">
              <a:rPr lang="fr-FR" smtClean="0"/>
              <a:t>‹N°›</a:t>
            </a:fld>
            <a:endParaRPr lang="fr-FR"/>
          </a:p>
        </p:txBody>
      </p:sp>
    </p:spTree>
    <p:extLst>
      <p:ext uri="{BB962C8B-B14F-4D97-AF65-F5344CB8AC3E}">
        <p14:creationId xmlns:p14="http://schemas.microsoft.com/office/powerpoint/2010/main" val="3431605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24243" cy="34170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652473" y="0"/>
            <a:ext cx="4324243" cy="341709"/>
          </a:xfrm>
          <a:prstGeom prst="rect">
            <a:avLst/>
          </a:prstGeom>
        </p:spPr>
        <p:txBody>
          <a:bodyPr vert="horz" lIns="91440" tIns="45720" rIns="91440" bIns="45720" rtlCol="0"/>
          <a:lstStyle>
            <a:lvl1pPr algn="r">
              <a:defRPr sz="1200"/>
            </a:lvl1pPr>
          </a:lstStyle>
          <a:p>
            <a:fld id="{1131D4D3-70A3-481A-835B-5610C216A0E7}" type="datetimeFigureOut">
              <a:rPr lang="fr-FR" smtClean="0"/>
              <a:t>30/09/2024</a:t>
            </a:fld>
            <a:endParaRPr lang="fr-FR"/>
          </a:p>
        </p:txBody>
      </p:sp>
      <p:sp>
        <p:nvSpPr>
          <p:cNvPr id="4" name="Espace réservé de l'image des diapositives 3"/>
          <p:cNvSpPr>
            <a:spLocks noGrp="1" noRot="1" noChangeAspect="1"/>
          </p:cNvSpPr>
          <p:nvPr>
            <p:ph type="sldImg" idx="2"/>
          </p:nvPr>
        </p:nvSpPr>
        <p:spPr>
          <a:xfrm>
            <a:off x="3281363" y="512763"/>
            <a:ext cx="3417887" cy="25622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97903" y="3246240"/>
            <a:ext cx="7983219" cy="3075384"/>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6491293"/>
            <a:ext cx="4324243" cy="341709"/>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652473" y="6491293"/>
            <a:ext cx="4324243" cy="341709"/>
          </a:xfrm>
          <a:prstGeom prst="rect">
            <a:avLst/>
          </a:prstGeom>
        </p:spPr>
        <p:txBody>
          <a:bodyPr vert="horz" lIns="91440" tIns="45720" rIns="91440" bIns="45720" rtlCol="0" anchor="b"/>
          <a:lstStyle>
            <a:lvl1pPr algn="r">
              <a:defRPr sz="1200"/>
            </a:lvl1pPr>
          </a:lstStyle>
          <a:p>
            <a:fld id="{6F0C1B34-C78C-42E2-849A-6C5844266F38}" type="slidenum">
              <a:rPr lang="fr-FR" smtClean="0"/>
              <a:t>‹N°›</a:t>
            </a:fld>
            <a:endParaRPr lang="fr-FR"/>
          </a:p>
        </p:txBody>
      </p:sp>
    </p:spTree>
    <p:extLst>
      <p:ext uri="{BB962C8B-B14F-4D97-AF65-F5344CB8AC3E}">
        <p14:creationId xmlns:p14="http://schemas.microsoft.com/office/powerpoint/2010/main" val="876917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F0C1B34-C78C-42E2-849A-6C5844266F38}" type="slidenum">
              <a:rPr lang="fr-FR" smtClean="0"/>
              <a:t>7</a:t>
            </a:fld>
            <a:endParaRPr lang="fr-FR"/>
          </a:p>
        </p:txBody>
      </p:sp>
    </p:spTree>
    <p:extLst>
      <p:ext uri="{BB962C8B-B14F-4D97-AF65-F5344CB8AC3E}">
        <p14:creationId xmlns:p14="http://schemas.microsoft.com/office/powerpoint/2010/main" val="1398723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F0C1B34-C78C-42E2-849A-6C5844266F38}" type="slidenum">
              <a:rPr lang="fr-FR" smtClean="0"/>
              <a:t>8</a:t>
            </a:fld>
            <a:endParaRPr lang="fr-FR"/>
          </a:p>
        </p:txBody>
      </p:sp>
    </p:spTree>
    <p:extLst>
      <p:ext uri="{BB962C8B-B14F-4D97-AF65-F5344CB8AC3E}">
        <p14:creationId xmlns:p14="http://schemas.microsoft.com/office/powerpoint/2010/main" val="109391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F0C1B34-C78C-42E2-849A-6C5844266F38}" type="slidenum">
              <a:rPr lang="fr-FR" smtClean="0"/>
              <a:t>9</a:t>
            </a:fld>
            <a:endParaRPr lang="fr-FR"/>
          </a:p>
        </p:txBody>
      </p:sp>
    </p:spTree>
    <p:extLst>
      <p:ext uri="{BB962C8B-B14F-4D97-AF65-F5344CB8AC3E}">
        <p14:creationId xmlns:p14="http://schemas.microsoft.com/office/powerpoint/2010/main" val="3451274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F0C1B34-C78C-42E2-849A-6C5844266F38}" type="slidenum">
              <a:rPr lang="fr-FR" smtClean="0"/>
              <a:t>10</a:t>
            </a:fld>
            <a:endParaRPr lang="fr-FR"/>
          </a:p>
        </p:txBody>
      </p:sp>
    </p:spTree>
    <p:extLst>
      <p:ext uri="{BB962C8B-B14F-4D97-AF65-F5344CB8AC3E}">
        <p14:creationId xmlns:p14="http://schemas.microsoft.com/office/powerpoint/2010/main" val="3823980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F0C1B34-C78C-42E2-849A-6C5844266F38}" type="slidenum">
              <a:rPr lang="fr-FR" smtClean="0"/>
              <a:t>11</a:t>
            </a:fld>
            <a:endParaRPr lang="fr-FR"/>
          </a:p>
        </p:txBody>
      </p:sp>
    </p:spTree>
    <p:extLst>
      <p:ext uri="{BB962C8B-B14F-4D97-AF65-F5344CB8AC3E}">
        <p14:creationId xmlns:p14="http://schemas.microsoft.com/office/powerpoint/2010/main" val="4062665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F0C1B34-C78C-42E2-849A-6C5844266F38}" type="slidenum">
              <a:rPr lang="fr-FR" smtClean="0"/>
              <a:t>12</a:t>
            </a:fld>
            <a:endParaRPr lang="fr-FR"/>
          </a:p>
        </p:txBody>
      </p:sp>
    </p:spTree>
    <p:extLst>
      <p:ext uri="{BB962C8B-B14F-4D97-AF65-F5344CB8AC3E}">
        <p14:creationId xmlns:p14="http://schemas.microsoft.com/office/powerpoint/2010/main" val="3481916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A82B1300-D16F-4AD8-93A7-744CE0A41CB6}" type="datetimeFigureOut">
              <a:rPr lang="fr-FR" smtClean="0"/>
              <a:t>30/09/2024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750747-2021-4635-B622-1A42701518F7}" type="slidenum">
              <a:rPr lang="fr-FR" smtClean="0"/>
              <a:t>‹N°›</a:t>
            </a:fld>
            <a:endParaRPr lang="fr-FR"/>
          </a:p>
        </p:txBody>
      </p:sp>
    </p:spTree>
    <p:extLst>
      <p:ext uri="{BB962C8B-B14F-4D97-AF65-F5344CB8AC3E}">
        <p14:creationId xmlns:p14="http://schemas.microsoft.com/office/powerpoint/2010/main" val="3436839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82B1300-D16F-4AD8-93A7-744CE0A41CB6}" type="datetimeFigureOut">
              <a:rPr lang="fr-FR" smtClean="0"/>
              <a:t>30/09/2024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750747-2021-4635-B622-1A42701518F7}" type="slidenum">
              <a:rPr lang="fr-FR" smtClean="0"/>
              <a:t>‹N°›</a:t>
            </a:fld>
            <a:endParaRPr lang="fr-FR"/>
          </a:p>
        </p:txBody>
      </p:sp>
    </p:spTree>
    <p:extLst>
      <p:ext uri="{BB962C8B-B14F-4D97-AF65-F5344CB8AC3E}">
        <p14:creationId xmlns:p14="http://schemas.microsoft.com/office/powerpoint/2010/main" val="1471577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28650" y="365125"/>
            <a:ext cx="5800725"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82B1300-D16F-4AD8-93A7-744CE0A41CB6}" type="datetimeFigureOut">
              <a:rPr lang="fr-FR" smtClean="0"/>
              <a:t>30/09/2024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750747-2021-4635-B622-1A42701518F7}" type="slidenum">
              <a:rPr lang="fr-FR" smtClean="0"/>
              <a:t>‹N°›</a:t>
            </a:fld>
            <a:endParaRPr lang="fr-FR"/>
          </a:p>
        </p:txBody>
      </p:sp>
    </p:spTree>
    <p:extLst>
      <p:ext uri="{BB962C8B-B14F-4D97-AF65-F5344CB8AC3E}">
        <p14:creationId xmlns:p14="http://schemas.microsoft.com/office/powerpoint/2010/main" val="3621338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82B1300-D16F-4AD8-93A7-744CE0A41CB6}" type="datetimeFigureOut">
              <a:rPr lang="fr-FR" smtClean="0"/>
              <a:t>30/09/2024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750747-2021-4635-B622-1A42701518F7}" type="slidenum">
              <a:rPr lang="fr-FR" smtClean="0"/>
              <a:t>‹N°›</a:t>
            </a:fld>
            <a:endParaRPr lang="fr-FR"/>
          </a:p>
        </p:txBody>
      </p:sp>
    </p:spTree>
    <p:extLst>
      <p:ext uri="{BB962C8B-B14F-4D97-AF65-F5344CB8AC3E}">
        <p14:creationId xmlns:p14="http://schemas.microsoft.com/office/powerpoint/2010/main" val="3490911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A82B1300-D16F-4AD8-93A7-744CE0A41CB6}" type="datetimeFigureOut">
              <a:rPr lang="fr-FR" smtClean="0"/>
              <a:t>30/09/2024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750747-2021-4635-B622-1A42701518F7}" type="slidenum">
              <a:rPr lang="fr-FR" smtClean="0"/>
              <a:t>‹N°›</a:t>
            </a:fld>
            <a:endParaRPr lang="fr-FR"/>
          </a:p>
        </p:txBody>
      </p:sp>
    </p:spTree>
    <p:extLst>
      <p:ext uri="{BB962C8B-B14F-4D97-AF65-F5344CB8AC3E}">
        <p14:creationId xmlns:p14="http://schemas.microsoft.com/office/powerpoint/2010/main" val="398712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286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291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82B1300-D16F-4AD8-93A7-744CE0A41CB6}" type="datetimeFigureOut">
              <a:rPr lang="fr-FR" smtClean="0"/>
              <a:t>30/09/2024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9750747-2021-4635-B622-1A42701518F7}" type="slidenum">
              <a:rPr lang="fr-FR" smtClean="0"/>
              <a:t>‹N°›</a:t>
            </a:fld>
            <a:endParaRPr lang="fr-FR"/>
          </a:p>
        </p:txBody>
      </p:sp>
    </p:spTree>
    <p:extLst>
      <p:ext uri="{BB962C8B-B14F-4D97-AF65-F5344CB8AC3E}">
        <p14:creationId xmlns:p14="http://schemas.microsoft.com/office/powerpoint/2010/main" val="1172790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Espace réservé du contenu 3"/>
          <p:cNvSpPr>
            <a:spLocks noGrp="1"/>
          </p:cNvSpPr>
          <p:nvPr>
            <p:ph sz="half" idx="2"/>
          </p:nvPr>
        </p:nvSpPr>
        <p:spPr>
          <a:xfrm>
            <a:off x="629842" y="2505075"/>
            <a:ext cx="3868340"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Espace réservé du contenu 5"/>
          <p:cNvSpPr>
            <a:spLocks noGrp="1"/>
          </p:cNvSpPr>
          <p:nvPr>
            <p:ph sz="quarter" idx="4"/>
          </p:nvPr>
        </p:nvSpPr>
        <p:spPr>
          <a:xfrm>
            <a:off x="4629150" y="2505075"/>
            <a:ext cx="3887391"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82B1300-D16F-4AD8-93A7-744CE0A41CB6}" type="datetimeFigureOut">
              <a:rPr lang="fr-FR" smtClean="0"/>
              <a:t>30/09/2024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9750747-2021-4635-B622-1A42701518F7}" type="slidenum">
              <a:rPr lang="fr-FR" smtClean="0"/>
              <a:t>‹N°›</a:t>
            </a:fld>
            <a:endParaRPr lang="fr-FR"/>
          </a:p>
        </p:txBody>
      </p:sp>
    </p:spTree>
    <p:extLst>
      <p:ext uri="{BB962C8B-B14F-4D97-AF65-F5344CB8AC3E}">
        <p14:creationId xmlns:p14="http://schemas.microsoft.com/office/powerpoint/2010/main" val="2354322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82B1300-D16F-4AD8-93A7-744CE0A41CB6}" type="datetimeFigureOut">
              <a:rPr lang="fr-FR" smtClean="0"/>
              <a:t>30/09/2024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9750747-2021-4635-B622-1A42701518F7}" type="slidenum">
              <a:rPr lang="fr-FR" smtClean="0"/>
              <a:t>‹N°›</a:t>
            </a:fld>
            <a:endParaRPr lang="fr-FR"/>
          </a:p>
        </p:txBody>
      </p:sp>
    </p:spTree>
    <p:extLst>
      <p:ext uri="{BB962C8B-B14F-4D97-AF65-F5344CB8AC3E}">
        <p14:creationId xmlns:p14="http://schemas.microsoft.com/office/powerpoint/2010/main" val="1145189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82B1300-D16F-4AD8-93A7-744CE0A41CB6}" type="datetimeFigureOut">
              <a:rPr lang="fr-FR" smtClean="0"/>
              <a:t>30/09/2024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9750747-2021-4635-B622-1A42701518F7}" type="slidenum">
              <a:rPr lang="fr-FR" smtClean="0"/>
              <a:t>‹N°›</a:t>
            </a:fld>
            <a:endParaRPr lang="fr-FR"/>
          </a:p>
        </p:txBody>
      </p:sp>
    </p:spTree>
    <p:extLst>
      <p:ext uri="{BB962C8B-B14F-4D97-AF65-F5344CB8AC3E}">
        <p14:creationId xmlns:p14="http://schemas.microsoft.com/office/powerpoint/2010/main" val="2841256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A82B1300-D16F-4AD8-93A7-744CE0A41CB6}" type="datetimeFigureOut">
              <a:rPr lang="fr-FR" smtClean="0"/>
              <a:t>30/09/2024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9750747-2021-4635-B622-1A42701518F7}" type="slidenum">
              <a:rPr lang="fr-FR" smtClean="0"/>
              <a:t>‹N°›</a:t>
            </a:fld>
            <a:endParaRPr lang="fr-FR"/>
          </a:p>
        </p:txBody>
      </p:sp>
    </p:spTree>
    <p:extLst>
      <p:ext uri="{BB962C8B-B14F-4D97-AF65-F5344CB8AC3E}">
        <p14:creationId xmlns:p14="http://schemas.microsoft.com/office/powerpoint/2010/main" val="1981807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A82B1300-D16F-4AD8-93A7-744CE0A41CB6}" type="datetimeFigureOut">
              <a:rPr lang="fr-FR" smtClean="0"/>
              <a:t>30/09/2024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9750747-2021-4635-B622-1A42701518F7}" type="slidenum">
              <a:rPr lang="fr-FR" smtClean="0"/>
              <a:t>‹N°›</a:t>
            </a:fld>
            <a:endParaRPr lang="fr-FR"/>
          </a:p>
        </p:txBody>
      </p:sp>
    </p:spTree>
    <p:extLst>
      <p:ext uri="{BB962C8B-B14F-4D97-AF65-F5344CB8AC3E}">
        <p14:creationId xmlns:p14="http://schemas.microsoft.com/office/powerpoint/2010/main" val="3879428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000"/>
            <a:lum/>
          </a:blip>
          <a:srcRect/>
          <a:stretch>
            <a:fillRect t="-27000" b="-27000"/>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82B1300-D16F-4AD8-93A7-744CE0A41CB6}" type="datetimeFigureOut">
              <a:rPr lang="fr-FR" smtClean="0"/>
              <a:t>30/09/2024</a:t>
            </a:fld>
            <a:endParaRPr lang="fr-FR"/>
          </a:p>
        </p:txBody>
      </p:sp>
      <p:sp>
        <p:nvSpPr>
          <p:cNvPr id="5" name="Espace réservé du pied de page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9750747-2021-4635-B622-1A42701518F7}" type="slidenum">
              <a:rPr lang="fr-FR" smtClean="0"/>
              <a:t>‹N°›</a:t>
            </a:fld>
            <a:endParaRPr lang="fr-FR"/>
          </a:p>
        </p:txBody>
      </p:sp>
    </p:spTree>
    <p:extLst>
      <p:ext uri="{BB962C8B-B14F-4D97-AF65-F5344CB8AC3E}">
        <p14:creationId xmlns:p14="http://schemas.microsoft.com/office/powerpoint/2010/main" val="57695634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psycho-m.psto@univ-lyon2.fr"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gif"/><Relationship Id="rId1" Type="http://schemas.openxmlformats.org/officeDocument/2006/relationships/slideLayout" Target="../slideLayouts/slideLayout2.xml"/><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86000" y="1628800"/>
            <a:ext cx="6172200" cy="3389762"/>
          </a:xfrm>
        </p:spPr>
        <p:txBody>
          <a:bodyPr>
            <a:normAutofit fontScale="90000"/>
          </a:bodyPr>
          <a:lstStyle/>
          <a:p>
            <a:r>
              <a:rPr lang="fr-FR" dirty="0"/>
              <a:t>M2 Psychologie du travail et des organisations</a:t>
            </a:r>
            <a:br>
              <a:rPr lang="fr-FR" dirty="0"/>
            </a:br>
            <a:br>
              <a:rPr lang="fr-FR" dirty="0"/>
            </a:br>
            <a:br>
              <a:rPr lang="fr-FR" dirty="0"/>
            </a:br>
            <a:r>
              <a:rPr lang="fr-FR" dirty="0"/>
              <a:t>Réunion de rentrée</a:t>
            </a:r>
            <a:br>
              <a:rPr lang="fr-FR" dirty="0"/>
            </a:br>
            <a:r>
              <a:rPr lang="fr-FR" dirty="0"/>
              <a:t>Mardi 3 septembre 2024</a:t>
            </a:r>
            <a:endParaRPr lang="fr-FR" b="0" i="1" dirty="0"/>
          </a:p>
        </p:txBody>
      </p:sp>
      <p:graphicFrame>
        <p:nvGraphicFramePr>
          <p:cNvPr id="5" name="Objet 4"/>
          <p:cNvGraphicFramePr>
            <a:graphicFrameLocks/>
          </p:cNvGraphicFramePr>
          <p:nvPr>
            <p:extLst>
              <p:ext uri="{D42A27DB-BD31-4B8C-83A1-F6EECF244321}">
                <p14:modId xmlns:p14="http://schemas.microsoft.com/office/powerpoint/2010/main" val="1175613646"/>
              </p:ext>
            </p:extLst>
          </p:nvPr>
        </p:nvGraphicFramePr>
        <p:xfrm>
          <a:off x="467544" y="260648"/>
          <a:ext cx="1722081" cy="1018569"/>
        </p:xfrm>
        <a:graphic>
          <a:graphicData uri="http://schemas.openxmlformats.org/presentationml/2006/ole">
            <mc:AlternateContent xmlns:mc="http://schemas.openxmlformats.org/markup-compatibility/2006">
              <mc:Choice xmlns:v="urn:schemas-microsoft-com:vml" Requires="v">
                <p:oleObj spid="_x0000_s1046" name="Photo" r:id="rId3" imgW="0" imgH="0" progId="StaticMetafile">
                  <p:embed/>
                </p:oleObj>
              </mc:Choice>
              <mc:Fallback>
                <p:oleObj name="Photo" r:id="rId3" imgW="0" imgH="0" progId="StaticMetafile">
                  <p:embed/>
                  <p:pic>
                    <p:nvPicPr>
                      <p:cNvPr id="9" name="Objet 8"/>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260648"/>
                        <a:ext cx="1722081" cy="1018569"/>
                      </a:xfrm>
                      <a:prstGeom prst="rect">
                        <a:avLst/>
                      </a:prstGeom>
                      <a:solidFill>
                        <a:srgbClr val="FFFFFF"/>
                      </a:solidFill>
                      <a:ln>
                        <a:noFill/>
                      </a:ln>
                    </p:spPr>
                  </p:pic>
                </p:oleObj>
              </mc:Fallback>
            </mc:AlternateContent>
          </a:graphicData>
        </a:graphic>
      </p:graphicFrame>
      <p:pic>
        <p:nvPicPr>
          <p:cNvPr id="3" name="Imag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520" y="2159342"/>
            <a:ext cx="2474111" cy="2852936"/>
          </a:xfrm>
          <a:prstGeom prst="rect">
            <a:avLst/>
          </a:prstGeom>
        </p:spPr>
      </p:pic>
    </p:spTree>
    <p:extLst>
      <p:ext uri="{BB962C8B-B14F-4D97-AF65-F5344CB8AC3E}">
        <p14:creationId xmlns:p14="http://schemas.microsoft.com/office/powerpoint/2010/main" val="605606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a:t>PRATIQUE PROFESSIONNELLE 1</a:t>
            </a:r>
            <a:endParaRPr lang="fr-FR" dirty="0"/>
          </a:p>
        </p:txBody>
      </p:sp>
      <p:sp>
        <p:nvSpPr>
          <p:cNvPr id="3" name="Espace réservé du contenu 2"/>
          <p:cNvSpPr>
            <a:spLocks noGrp="1"/>
          </p:cNvSpPr>
          <p:nvPr>
            <p:ph idx="1"/>
          </p:nvPr>
        </p:nvSpPr>
        <p:spPr>
          <a:xfrm>
            <a:off x="457200" y="1916832"/>
            <a:ext cx="7467600" cy="4557120"/>
          </a:xfrm>
        </p:spPr>
        <p:txBody>
          <a:bodyPr>
            <a:normAutofit/>
          </a:bodyPr>
          <a:lstStyle/>
          <a:p>
            <a:r>
              <a:rPr lang="fr-FR" b="1" dirty="0"/>
              <a:t>Pratique de l’examen psychologique (stage de 210h)</a:t>
            </a:r>
          </a:p>
          <a:p>
            <a:r>
              <a:rPr lang="fr-FR" b="1" dirty="0"/>
              <a:t>Ou pratique de la recherche (stage de 210h)</a:t>
            </a:r>
          </a:p>
          <a:p>
            <a:r>
              <a:rPr lang="fr-FR" dirty="0"/>
              <a:t>TD : Analyse de la pratique</a:t>
            </a:r>
          </a:p>
          <a:p>
            <a:pPr lvl="1"/>
            <a:r>
              <a:rPr lang="fr-FR" dirty="0"/>
              <a:t>Deux sous-groupes</a:t>
            </a:r>
          </a:p>
          <a:p>
            <a:pPr lvl="1"/>
            <a:r>
              <a:rPr lang="fr-FR" dirty="0"/>
              <a:t>Animé par référent universitaire</a:t>
            </a:r>
          </a:p>
          <a:p>
            <a:pPr marL="342900" lvl="1" indent="0">
              <a:buNone/>
            </a:pPr>
            <a:endParaRPr lang="fr-FR" dirty="0"/>
          </a:p>
          <a:p>
            <a:pPr marL="0" indent="0">
              <a:buNone/>
            </a:pPr>
            <a:r>
              <a:rPr lang="fr-FR" dirty="0"/>
              <a:t>Rapport de stage à rendre le jeudi 1</a:t>
            </a:r>
            <a:r>
              <a:rPr lang="fr-FR" baseline="30000" dirty="0"/>
              <a:t>er</a:t>
            </a:r>
            <a:r>
              <a:rPr lang="fr-FR" dirty="0"/>
              <a:t> février</a:t>
            </a:r>
          </a:p>
        </p:txBody>
      </p:sp>
    </p:spTree>
    <p:extLst>
      <p:ext uri="{BB962C8B-B14F-4D97-AF65-F5344CB8AC3E}">
        <p14:creationId xmlns:p14="http://schemas.microsoft.com/office/powerpoint/2010/main" val="2177904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a:t>TECHNIQUES PROFESSIONNELLES</a:t>
            </a:r>
            <a:endParaRPr lang="fr-FR" dirty="0"/>
          </a:p>
        </p:txBody>
      </p:sp>
      <p:sp>
        <p:nvSpPr>
          <p:cNvPr id="3" name="Espace réservé du contenu 2"/>
          <p:cNvSpPr>
            <a:spLocks noGrp="1"/>
          </p:cNvSpPr>
          <p:nvPr>
            <p:ph idx="1"/>
          </p:nvPr>
        </p:nvSpPr>
        <p:spPr>
          <a:xfrm>
            <a:off x="457200" y="1916832"/>
            <a:ext cx="7467600" cy="4557120"/>
          </a:xfrm>
        </p:spPr>
        <p:txBody>
          <a:bodyPr>
            <a:normAutofit/>
          </a:bodyPr>
          <a:lstStyle/>
          <a:p>
            <a:pPr marL="0" indent="0">
              <a:buNone/>
            </a:pPr>
            <a:r>
              <a:rPr lang="fr-FR" b="1" u="sng" dirty="0"/>
              <a:t>6 TD </a:t>
            </a:r>
            <a:r>
              <a:rPr lang="fr-FR" b="1" i="1" u="sng" dirty="0"/>
              <a:t>obligatoires</a:t>
            </a:r>
            <a:r>
              <a:rPr lang="fr-FR" b="1" i="1" dirty="0"/>
              <a:t> </a:t>
            </a:r>
            <a:r>
              <a:rPr lang="fr-FR" b="1" dirty="0"/>
              <a:t>:</a:t>
            </a:r>
            <a:endParaRPr lang="fr-FR" b="1" i="1" dirty="0"/>
          </a:p>
          <a:p>
            <a:r>
              <a:rPr lang="fr-FR" dirty="0"/>
              <a:t>TD : Animation de réunion</a:t>
            </a:r>
          </a:p>
          <a:p>
            <a:r>
              <a:rPr lang="fr-FR" dirty="0"/>
              <a:t>TD : Gestion de groupes projet</a:t>
            </a:r>
          </a:p>
          <a:p>
            <a:r>
              <a:rPr lang="fr-FR" dirty="0"/>
              <a:t>TD : Ecrits professionnels</a:t>
            </a:r>
          </a:p>
          <a:p>
            <a:r>
              <a:rPr lang="fr-FR" dirty="0"/>
              <a:t>TD : Analyse des pratiques professionnelles</a:t>
            </a:r>
          </a:p>
          <a:p>
            <a:r>
              <a:rPr lang="fr-FR" dirty="0"/>
              <a:t>TD : Pratique du coaching – Recherche de stages</a:t>
            </a:r>
          </a:p>
          <a:p>
            <a:r>
              <a:rPr lang="fr-FR" dirty="0"/>
              <a:t>TD : </a:t>
            </a:r>
            <a:r>
              <a:rPr lang="fr-FR" b="1" dirty="0"/>
              <a:t>Valorisation scientifique</a:t>
            </a:r>
          </a:p>
        </p:txBody>
      </p:sp>
    </p:spTree>
    <p:extLst>
      <p:ext uri="{BB962C8B-B14F-4D97-AF65-F5344CB8AC3E}">
        <p14:creationId xmlns:p14="http://schemas.microsoft.com/office/powerpoint/2010/main" val="2559540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u="sng" dirty="0"/>
              <a:t>PRATIQUES PROFESSIONNELLES 2</a:t>
            </a:r>
            <a:endParaRPr lang="fr-FR" sz="2800" dirty="0"/>
          </a:p>
        </p:txBody>
      </p:sp>
      <p:sp>
        <p:nvSpPr>
          <p:cNvPr id="3" name="Espace réservé du contenu 2"/>
          <p:cNvSpPr>
            <a:spLocks noGrp="1"/>
          </p:cNvSpPr>
          <p:nvPr>
            <p:ph idx="1"/>
          </p:nvPr>
        </p:nvSpPr>
        <p:spPr>
          <a:xfrm>
            <a:off x="457200" y="1916832"/>
            <a:ext cx="7467600" cy="4557120"/>
          </a:xfrm>
        </p:spPr>
        <p:txBody>
          <a:bodyPr>
            <a:normAutofit/>
          </a:bodyPr>
          <a:lstStyle/>
          <a:p>
            <a:r>
              <a:rPr lang="fr-FR" dirty="0"/>
              <a:t>Pratique de l’intervention psychologique (stage) de 560h soit 6 semaines </a:t>
            </a:r>
            <a:r>
              <a:rPr lang="fr-FR" dirty="0">
                <a:sym typeface="Wingdings" panose="05000000000000000000" pitchFamily="2" charset="2"/>
              </a:rPr>
              <a:t> </a:t>
            </a:r>
            <a:r>
              <a:rPr lang="fr-FR" dirty="0"/>
              <a:t>Mémoire professionnel</a:t>
            </a:r>
          </a:p>
          <a:p>
            <a:r>
              <a:rPr lang="fr-FR" dirty="0"/>
              <a:t>Ou pratique de la recherche (stage) de 560h </a:t>
            </a:r>
            <a:r>
              <a:rPr lang="fr-FR" dirty="0">
                <a:sym typeface="Wingdings" panose="05000000000000000000" pitchFamily="2" charset="2"/>
              </a:rPr>
              <a:t> Mémoire de recherche</a:t>
            </a:r>
            <a:endParaRPr lang="fr-FR" dirty="0"/>
          </a:p>
          <a:p>
            <a:endParaRPr lang="fr-FR" b="1" u="sng" dirty="0"/>
          </a:p>
          <a:p>
            <a:pPr marL="0" indent="0">
              <a:buNone/>
            </a:pPr>
            <a:r>
              <a:rPr lang="fr-FR" b="1" u="sng" dirty="0"/>
              <a:t>1 TD</a:t>
            </a:r>
            <a:r>
              <a:rPr lang="fr-FR" b="1" i="1" u="sng" dirty="0"/>
              <a:t> </a:t>
            </a:r>
            <a:r>
              <a:rPr lang="fr-FR" b="1" u="sng" dirty="0"/>
              <a:t>obligatoire</a:t>
            </a:r>
            <a:r>
              <a:rPr lang="fr-FR" b="1" dirty="0"/>
              <a:t> :</a:t>
            </a:r>
            <a:endParaRPr lang="fr-FR" dirty="0"/>
          </a:p>
          <a:p>
            <a:r>
              <a:rPr lang="fr-FR" dirty="0"/>
              <a:t>TD : Analyse de la pratique</a:t>
            </a:r>
          </a:p>
          <a:p>
            <a:pPr lvl="1"/>
            <a:r>
              <a:rPr lang="fr-FR" dirty="0"/>
              <a:t>Deux sous-groupes</a:t>
            </a:r>
          </a:p>
          <a:p>
            <a:pPr lvl="1"/>
            <a:r>
              <a:rPr lang="fr-FR" dirty="0"/>
              <a:t>Animé par référent universitaire</a:t>
            </a:r>
          </a:p>
        </p:txBody>
      </p:sp>
      <p:sp>
        <p:nvSpPr>
          <p:cNvPr id="4" name="ZoneTexte 3"/>
          <p:cNvSpPr txBox="1"/>
          <p:nvPr/>
        </p:nvSpPr>
        <p:spPr>
          <a:xfrm>
            <a:off x="457200" y="5157192"/>
            <a:ext cx="7643192" cy="646331"/>
          </a:xfrm>
          <a:prstGeom prst="rect">
            <a:avLst/>
          </a:prstGeom>
          <a:noFill/>
        </p:spPr>
        <p:txBody>
          <a:bodyPr wrap="square" rtlCol="0">
            <a:spAutoFit/>
          </a:bodyPr>
          <a:lstStyle/>
          <a:p>
            <a:r>
              <a:rPr lang="fr-FR" dirty="0"/>
              <a:t>N.B. : Une « visite » de stage doit être organisée par l’</a:t>
            </a:r>
            <a:r>
              <a:rPr lang="fr-FR" dirty="0" err="1"/>
              <a:t>étudiant.e</a:t>
            </a:r>
            <a:r>
              <a:rPr lang="fr-FR" dirty="0"/>
              <a:t> dans le premier mois de son stage</a:t>
            </a:r>
          </a:p>
        </p:txBody>
      </p:sp>
    </p:spTree>
    <p:extLst>
      <p:ext uri="{BB962C8B-B14F-4D97-AF65-F5344CB8AC3E}">
        <p14:creationId xmlns:p14="http://schemas.microsoft.com/office/powerpoint/2010/main" val="1152644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74638"/>
            <a:ext cx="7467600" cy="3226370"/>
          </a:xfrm>
        </p:spPr>
        <p:txBody>
          <a:bodyPr/>
          <a:lstStyle/>
          <a:p>
            <a:r>
              <a:rPr lang="fr-FR" dirty="0"/>
              <a:t>Equipe pédagogique</a:t>
            </a:r>
          </a:p>
        </p:txBody>
      </p:sp>
    </p:spTree>
    <p:extLst>
      <p:ext uri="{BB962C8B-B14F-4D97-AF65-F5344CB8AC3E}">
        <p14:creationId xmlns:p14="http://schemas.microsoft.com/office/powerpoint/2010/main" val="2666268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Des universitaires et des praticiens</a:t>
            </a:r>
          </a:p>
        </p:txBody>
      </p:sp>
      <p:sp>
        <p:nvSpPr>
          <p:cNvPr id="5" name="Espace réservé du contenu 4"/>
          <p:cNvSpPr>
            <a:spLocks noGrp="1"/>
          </p:cNvSpPr>
          <p:nvPr>
            <p:ph idx="1"/>
          </p:nvPr>
        </p:nvSpPr>
        <p:spPr/>
        <p:txBody>
          <a:bodyPr>
            <a:normAutofit fontScale="92500" lnSpcReduction="10000"/>
          </a:bodyPr>
          <a:lstStyle/>
          <a:p>
            <a:r>
              <a:rPr lang="fr-FR" dirty="0" err="1"/>
              <a:t>Alfandari</a:t>
            </a:r>
            <a:r>
              <a:rPr lang="fr-FR" dirty="0"/>
              <a:t> François: relations sociales et enjeux du syndicalisme…</a:t>
            </a:r>
          </a:p>
          <a:p>
            <a:r>
              <a:rPr lang="fr-FR" dirty="0"/>
              <a:t>Fanny Viaud : processus de recrutement</a:t>
            </a:r>
          </a:p>
          <a:p>
            <a:r>
              <a:rPr lang="fr-FR" dirty="0"/>
              <a:t>Barbeau </a:t>
            </a:r>
            <a:r>
              <a:rPr lang="fr-FR" dirty="0" err="1"/>
              <a:t>Weis</a:t>
            </a:r>
            <a:r>
              <a:rPr lang="fr-FR" dirty="0"/>
              <a:t> Sophie (libérale): gestion de projets</a:t>
            </a:r>
          </a:p>
          <a:p>
            <a:r>
              <a:rPr lang="fr-FR" dirty="0" err="1"/>
              <a:t>Collomb</a:t>
            </a:r>
            <a:r>
              <a:rPr lang="fr-FR" dirty="0"/>
              <a:t> Fabrice: Insertion et handicap</a:t>
            </a:r>
          </a:p>
          <a:p>
            <a:r>
              <a:rPr lang="fr-FR" dirty="0"/>
              <a:t>Coste Catherine (La Poste): management des RH</a:t>
            </a:r>
          </a:p>
          <a:p>
            <a:r>
              <a:rPr lang="fr-FR" dirty="0"/>
              <a:t>Delorme François (Formateur consultant): Economie d’entreprise</a:t>
            </a:r>
          </a:p>
          <a:p>
            <a:r>
              <a:rPr lang="fr-FR" dirty="0" err="1"/>
              <a:t>Jacquelet</a:t>
            </a:r>
            <a:r>
              <a:rPr lang="fr-FR" dirty="0"/>
              <a:t> </a:t>
            </a:r>
            <a:r>
              <a:rPr lang="fr-FR" dirty="0" err="1"/>
              <a:t>Frédérick</a:t>
            </a:r>
            <a:r>
              <a:rPr lang="fr-FR" dirty="0"/>
              <a:t> (Cohésion internationale): les questions actuelles des RH</a:t>
            </a:r>
          </a:p>
          <a:p>
            <a:r>
              <a:rPr lang="fr-FR" dirty="0" err="1"/>
              <a:t>Jakowleff</a:t>
            </a:r>
            <a:r>
              <a:rPr lang="fr-FR" dirty="0"/>
              <a:t> Anne (libérale): clinique de la souffrance au travail</a:t>
            </a:r>
          </a:p>
          <a:p>
            <a:r>
              <a:rPr lang="fr-FR" dirty="0" err="1"/>
              <a:t>Laboulais</a:t>
            </a:r>
            <a:r>
              <a:rPr lang="fr-FR" dirty="0"/>
              <a:t> Sophie: les questions actuelles des RH</a:t>
            </a:r>
          </a:p>
          <a:p>
            <a:r>
              <a:rPr lang="fr-FR" dirty="0" err="1"/>
              <a:t>Poyard</a:t>
            </a:r>
            <a:r>
              <a:rPr lang="fr-FR" dirty="0"/>
              <a:t>-Berger Ghislaine (libérale): méthodologie d’intervention et analyse de la pratique</a:t>
            </a:r>
          </a:p>
          <a:p>
            <a:r>
              <a:rPr lang="fr-FR" dirty="0"/>
              <a:t>Vial Florence (CIBC 69): bilan de compétences</a:t>
            </a:r>
          </a:p>
          <a:p>
            <a:r>
              <a:rPr lang="fr-FR" dirty="0"/>
              <a:t>Laëtitia Vital (consultante): management des RH</a:t>
            </a:r>
          </a:p>
        </p:txBody>
      </p:sp>
    </p:spTree>
    <p:extLst>
      <p:ext uri="{BB962C8B-B14F-4D97-AF65-F5344CB8AC3E}">
        <p14:creationId xmlns:p14="http://schemas.microsoft.com/office/powerpoint/2010/main" val="1953772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Des universitaires et des praticiens</a:t>
            </a:r>
          </a:p>
        </p:txBody>
      </p:sp>
      <p:sp>
        <p:nvSpPr>
          <p:cNvPr id="5" name="Espace réservé du contenu 4"/>
          <p:cNvSpPr>
            <a:spLocks noGrp="1"/>
          </p:cNvSpPr>
          <p:nvPr>
            <p:ph idx="1"/>
          </p:nvPr>
        </p:nvSpPr>
        <p:spPr/>
        <p:txBody>
          <a:bodyPr>
            <a:normAutofit/>
          </a:bodyPr>
          <a:lstStyle/>
          <a:p>
            <a:r>
              <a:rPr lang="fr-FR" dirty="0"/>
              <a:t>Cohen Noémie (Lyon 2): psychométrie, bilan de compétences et regroupements</a:t>
            </a:r>
          </a:p>
          <a:p>
            <a:r>
              <a:rPr lang="fr-FR" dirty="0"/>
              <a:t>Dolce Valentina (Lyon 2): transitions de carrières, mobilités internationales et valorisation scientifique</a:t>
            </a:r>
          </a:p>
          <a:p>
            <a:r>
              <a:rPr lang="fr-FR" dirty="0" err="1"/>
              <a:t>Fourtier</a:t>
            </a:r>
            <a:r>
              <a:rPr lang="fr-FR" dirty="0"/>
              <a:t> Florian : Psychosociologie des organisations (Lyon 2)</a:t>
            </a:r>
          </a:p>
          <a:p>
            <a:r>
              <a:rPr lang="fr-FR" dirty="0" err="1"/>
              <a:t>Lallart</a:t>
            </a:r>
            <a:r>
              <a:rPr lang="fr-FR" dirty="0"/>
              <a:t> Hubert (IUT Lyon 2): classification et rémunération</a:t>
            </a:r>
          </a:p>
          <a:p>
            <a:r>
              <a:rPr lang="fr-FR" dirty="0" err="1"/>
              <a:t>Laneyrie</a:t>
            </a:r>
            <a:r>
              <a:rPr lang="fr-FR" dirty="0"/>
              <a:t> Elsa (Lyon 2): analyse de l’activité et animation de réunion</a:t>
            </a:r>
          </a:p>
          <a:p>
            <a:r>
              <a:rPr lang="fr-FR" dirty="0"/>
              <a:t>Porcher-</a:t>
            </a:r>
            <a:r>
              <a:rPr lang="fr-FR" dirty="0" err="1"/>
              <a:t>Stouvenel</a:t>
            </a:r>
            <a:r>
              <a:rPr lang="fr-FR" dirty="0"/>
              <a:t> Pascale (Lyon 2): droit du travail</a:t>
            </a:r>
          </a:p>
          <a:p>
            <a:r>
              <a:rPr lang="fr-FR" dirty="0"/>
              <a:t>Rouat Sabrina (Lyon 2): clinique de l’activité, intervention RPS, stress professionnel et regroupements</a:t>
            </a:r>
          </a:p>
          <a:p>
            <a:r>
              <a:rPr lang="fr-FR" dirty="0" err="1"/>
              <a:t>Vayre</a:t>
            </a:r>
            <a:r>
              <a:rPr lang="fr-FR" dirty="0"/>
              <a:t> Emilie (Lyon 2): transformation du travail et équilibre des vies, psychométrie et valorisation scientifique</a:t>
            </a:r>
          </a:p>
        </p:txBody>
      </p:sp>
    </p:spTree>
    <p:extLst>
      <p:ext uri="{BB962C8B-B14F-4D97-AF65-F5344CB8AC3E}">
        <p14:creationId xmlns:p14="http://schemas.microsoft.com/office/powerpoint/2010/main" val="4207155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suivi assuré par le PPR</a:t>
            </a:r>
          </a:p>
        </p:txBody>
      </p:sp>
      <p:sp>
        <p:nvSpPr>
          <p:cNvPr id="3" name="Espace réservé du contenu 2"/>
          <p:cNvSpPr>
            <a:spLocks noGrp="1"/>
          </p:cNvSpPr>
          <p:nvPr>
            <p:ph idx="1"/>
          </p:nvPr>
        </p:nvSpPr>
        <p:spPr/>
        <p:txBody>
          <a:bodyPr/>
          <a:lstStyle/>
          <a:p>
            <a:pPr>
              <a:buFontTx/>
              <a:buChar char="-"/>
            </a:pPr>
            <a:r>
              <a:rPr lang="fr-FR" dirty="0"/>
              <a:t>Suivi par un Psychologue Praticien Référent (obligatoire pour l’accès au titre)</a:t>
            </a:r>
          </a:p>
          <a:p>
            <a:pPr>
              <a:buFontTx/>
              <a:buChar char="-"/>
            </a:pPr>
            <a:r>
              <a:rPr lang="fr-FR" dirty="0"/>
              <a:t>C’est à l’</a:t>
            </a:r>
            <a:r>
              <a:rPr lang="fr-FR" dirty="0" err="1"/>
              <a:t>étudiant.e</a:t>
            </a:r>
            <a:r>
              <a:rPr lang="fr-FR" dirty="0"/>
              <a:t> de prendre contact avec son PPR dès son attribution afin de mettre en place des temps d’échanges</a:t>
            </a:r>
          </a:p>
          <a:p>
            <a:pPr>
              <a:buFontTx/>
              <a:buChar char="-"/>
            </a:pPr>
            <a:r>
              <a:rPr lang="fr-FR" dirty="0"/>
              <a:t>L’objectif étant d’être </a:t>
            </a:r>
            <a:r>
              <a:rPr lang="fr-FR" dirty="0" err="1"/>
              <a:t>accompagné.e</a:t>
            </a:r>
            <a:r>
              <a:rPr lang="fr-FR" dirty="0"/>
              <a:t> sur les questions autour de la pratique et de la posture du psychologue du travail. Il peut aussi aider à la réflexion autour de l’intervention menée sur le stage de fin d’étude et sur les écrits</a:t>
            </a:r>
          </a:p>
        </p:txBody>
      </p:sp>
    </p:spTree>
    <p:extLst>
      <p:ext uri="{BB962C8B-B14F-4D97-AF65-F5344CB8AC3E}">
        <p14:creationId xmlns:p14="http://schemas.microsoft.com/office/powerpoint/2010/main" val="1763827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soutenance</a:t>
            </a:r>
          </a:p>
        </p:txBody>
      </p:sp>
      <p:sp>
        <p:nvSpPr>
          <p:cNvPr id="3" name="Espace réservé du contenu 2"/>
          <p:cNvSpPr>
            <a:spLocks noGrp="1"/>
          </p:cNvSpPr>
          <p:nvPr>
            <p:ph idx="1"/>
          </p:nvPr>
        </p:nvSpPr>
        <p:spPr/>
        <p:txBody>
          <a:bodyPr/>
          <a:lstStyle/>
          <a:p>
            <a:pPr>
              <a:buFontTx/>
              <a:buChar char="-"/>
            </a:pPr>
            <a:r>
              <a:rPr lang="fr-FR" dirty="0"/>
              <a:t>1 session : </a:t>
            </a:r>
            <a:r>
              <a:rPr lang="fr-FR" dirty="0">
                <a:solidFill>
                  <a:srgbClr val="FF0000"/>
                </a:solidFill>
              </a:rPr>
              <a:t>dates de rendu à définir</a:t>
            </a:r>
          </a:p>
          <a:p>
            <a:pPr>
              <a:buFontTx/>
              <a:buChar char="-"/>
            </a:pPr>
            <a:r>
              <a:rPr lang="fr-FR" dirty="0"/>
              <a:t>Règles: </a:t>
            </a:r>
          </a:p>
          <a:p>
            <a:pPr lvl="1" fontAlgn="base"/>
            <a:r>
              <a:rPr lang="fr-FR" dirty="0"/>
              <a:t>Il est attendu que les étudiant.es qui terminent leur stage avant le 30 juin soutiennent en juillet </a:t>
            </a:r>
          </a:p>
          <a:p>
            <a:pPr lvl="1" fontAlgn="base"/>
            <a:r>
              <a:rPr lang="fr-FR" dirty="0"/>
              <a:t>C’est à l’</a:t>
            </a:r>
            <a:r>
              <a:rPr lang="fr-FR" dirty="0" err="1"/>
              <a:t>étudiant.e</a:t>
            </a:r>
            <a:r>
              <a:rPr lang="fr-FR" dirty="0"/>
              <a:t> d’organiser sa soutenance</a:t>
            </a:r>
          </a:p>
          <a:p>
            <a:pPr fontAlgn="base">
              <a:buFontTx/>
              <a:buChar char="-"/>
            </a:pPr>
            <a:r>
              <a:rPr lang="fr-FR" dirty="0"/>
              <a:t>Organisation:</a:t>
            </a:r>
          </a:p>
          <a:p>
            <a:pPr lvl="1" fontAlgn="base">
              <a:buFontTx/>
              <a:buChar char="-"/>
            </a:pPr>
            <a:r>
              <a:rPr lang="fr-FR" dirty="0"/>
              <a:t>1h15</a:t>
            </a:r>
          </a:p>
          <a:p>
            <a:pPr lvl="1" fontAlgn="base">
              <a:buFontTx/>
              <a:buChar char="-"/>
            </a:pPr>
            <a:r>
              <a:rPr lang="fr-FR" dirty="0"/>
              <a:t>15 min pour le stage 2 et le mémoire et 5 min sur le stage 1 (réflexion sur la posture)</a:t>
            </a:r>
          </a:p>
          <a:p>
            <a:pPr lvl="1" fontAlgn="base">
              <a:buFontTx/>
              <a:buChar char="-"/>
            </a:pPr>
            <a:r>
              <a:rPr lang="fr-FR" dirty="0"/>
              <a:t>Composition du jury: tuteur entreprise stage 2, PPR, tuteur universitaire et second jury universitaire</a:t>
            </a:r>
          </a:p>
          <a:p>
            <a:endParaRPr lang="fr-FR" dirty="0"/>
          </a:p>
        </p:txBody>
      </p:sp>
    </p:spTree>
    <p:extLst>
      <p:ext uri="{BB962C8B-B14F-4D97-AF65-F5344CB8AC3E}">
        <p14:creationId xmlns:p14="http://schemas.microsoft.com/office/powerpoint/2010/main" val="2859240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Cadrage administratif</a:t>
            </a:r>
          </a:p>
        </p:txBody>
      </p:sp>
      <p:sp>
        <p:nvSpPr>
          <p:cNvPr id="3" name="Espace réservé du contenu 2"/>
          <p:cNvSpPr>
            <a:spLocks noGrp="1"/>
          </p:cNvSpPr>
          <p:nvPr>
            <p:ph idx="1"/>
          </p:nvPr>
        </p:nvSpPr>
        <p:spPr/>
        <p:txBody>
          <a:bodyPr/>
          <a:lstStyle/>
          <a:p>
            <a:r>
              <a:rPr lang="fr-FR" dirty="0"/>
              <a:t>Rachida </a:t>
            </a:r>
            <a:r>
              <a:rPr lang="fr-FR" dirty="0" err="1"/>
              <a:t>Latrèche</a:t>
            </a:r>
            <a:r>
              <a:rPr lang="fr-FR" dirty="0"/>
              <a:t>: gestionnaire de scolarité</a:t>
            </a:r>
          </a:p>
          <a:p>
            <a:pPr lvl="1"/>
            <a:r>
              <a:rPr lang="fr-FR" dirty="0">
                <a:hlinkClick r:id="rId2"/>
              </a:rPr>
              <a:t>psycho-m.psto@univ-lyon2.fr</a:t>
            </a:r>
            <a:endParaRPr lang="fr-FR" dirty="0"/>
          </a:p>
          <a:p>
            <a:pPr lvl="1"/>
            <a:r>
              <a:rPr lang="fr-FR" dirty="0"/>
              <a:t>Panneau d’affichage (Moodle) à consulter régulièrement (Institut de psychologie/formation/M2PTO pour les extérieurs)</a:t>
            </a:r>
          </a:p>
          <a:p>
            <a:pPr lvl="1"/>
            <a:r>
              <a:rPr lang="fr-FR" dirty="0"/>
              <a:t>Stages: accord Noémie et calendrier de stage</a:t>
            </a:r>
          </a:p>
          <a:p>
            <a:pPr lvl="1"/>
            <a:r>
              <a:rPr lang="fr-FR" dirty="0"/>
              <a:t>Insérer dans l’objet le numéro de la convention et de l’avenant (si concerné)</a:t>
            </a:r>
          </a:p>
          <a:p>
            <a:pPr lvl="1"/>
            <a:r>
              <a:rPr lang="fr-FR" dirty="0"/>
              <a:t>3 exemplaires signés et transmettre avec enveloppe A4</a:t>
            </a:r>
          </a:p>
          <a:p>
            <a:pPr lvl="1"/>
            <a:r>
              <a:rPr lang="fr-FR" dirty="0"/>
              <a:t>Pas de soutenances après le 17/09</a:t>
            </a:r>
          </a:p>
          <a:p>
            <a:pPr lvl="1"/>
            <a:r>
              <a:rPr lang="fr-FR" dirty="0"/>
              <a:t>Utilisez l’adresse mail Lyon 2</a:t>
            </a:r>
          </a:p>
        </p:txBody>
      </p:sp>
    </p:spTree>
    <p:extLst>
      <p:ext uri="{BB962C8B-B14F-4D97-AF65-F5344CB8AC3E}">
        <p14:creationId xmlns:p14="http://schemas.microsoft.com/office/powerpoint/2010/main" val="4275667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Moyens matériels</a:t>
            </a:r>
          </a:p>
        </p:txBody>
      </p:sp>
      <p:sp>
        <p:nvSpPr>
          <p:cNvPr id="3" name="Espace réservé du contenu 2"/>
          <p:cNvSpPr>
            <a:spLocks noGrp="1"/>
          </p:cNvSpPr>
          <p:nvPr>
            <p:ph idx="1"/>
          </p:nvPr>
        </p:nvSpPr>
        <p:spPr/>
        <p:txBody>
          <a:bodyPr/>
          <a:lstStyle/>
          <a:p>
            <a:pPr lvl="0">
              <a:buFontTx/>
              <a:buChar char="-"/>
            </a:pPr>
            <a:r>
              <a:rPr lang="fr-FR" dirty="0"/>
              <a:t>Ouverture salles: badge d’accès</a:t>
            </a:r>
          </a:p>
          <a:p>
            <a:pPr lvl="0">
              <a:buFontTx/>
              <a:buChar char="-"/>
            </a:pPr>
            <a:r>
              <a:rPr lang="fr-FR" dirty="0"/>
              <a:t>Teams et </a:t>
            </a:r>
            <a:r>
              <a:rPr lang="fr-FR" dirty="0" err="1"/>
              <a:t>moodle</a:t>
            </a:r>
            <a:endParaRPr lang="fr-FR" dirty="0"/>
          </a:p>
        </p:txBody>
      </p:sp>
    </p:spTree>
    <p:extLst>
      <p:ext uri="{BB962C8B-B14F-4D97-AF65-F5344CB8AC3E}">
        <p14:creationId xmlns:p14="http://schemas.microsoft.com/office/powerpoint/2010/main" val="2742792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Présentation de la formation</a:t>
            </a:r>
          </a:p>
        </p:txBody>
      </p:sp>
      <p:sp>
        <p:nvSpPr>
          <p:cNvPr id="2" name="Espace réservé du contenu 1"/>
          <p:cNvSpPr>
            <a:spLocks noGrp="1"/>
          </p:cNvSpPr>
          <p:nvPr>
            <p:ph idx="1"/>
          </p:nvPr>
        </p:nvSpPr>
        <p:spPr/>
        <p:txBody>
          <a:bodyPr>
            <a:normAutofit/>
          </a:bodyPr>
          <a:lstStyle/>
          <a:p>
            <a:pPr marL="0" indent="0">
              <a:buNone/>
            </a:pPr>
            <a:r>
              <a:rPr lang="fr-FR" b="1" dirty="0"/>
              <a:t>Une formation à la PTO qui :</a:t>
            </a:r>
          </a:p>
          <a:p>
            <a:pPr>
              <a:buFontTx/>
              <a:buChar char="-"/>
            </a:pPr>
            <a:r>
              <a:rPr lang="fr-FR" dirty="0"/>
              <a:t>ouvre vers les métiers dans le champ du travail et de l'organisation (recrutement, orientation, accompagnement professionnel, RH, analyse du travail, prévention des risques professionnels et santé au travail, accompagnement des mutations du travail, santé au travail, QVCT…)</a:t>
            </a:r>
          </a:p>
          <a:p>
            <a:pPr>
              <a:buFontTx/>
              <a:buChar char="-"/>
            </a:pPr>
            <a:r>
              <a:rPr lang="fr-FR" dirty="0"/>
              <a:t>permet d’obtenir le titre de psychologue (réglementé)</a:t>
            </a:r>
          </a:p>
          <a:p>
            <a:pPr>
              <a:buFontTx/>
              <a:buChar char="-"/>
            </a:pPr>
            <a:r>
              <a:rPr lang="fr-FR" dirty="0"/>
              <a:t>a une finalité mixte (professionnelle et recherche)</a:t>
            </a:r>
          </a:p>
          <a:p>
            <a:pPr>
              <a:buFontTx/>
              <a:buChar char="-"/>
            </a:pPr>
            <a:r>
              <a:rPr lang="fr-FR" dirty="0"/>
              <a:t>accueille des étudiant.es en formation initiale et continue</a:t>
            </a:r>
          </a:p>
          <a:p>
            <a:pPr>
              <a:buFontTx/>
              <a:buChar char="-"/>
            </a:pPr>
            <a:r>
              <a:rPr lang="fr-FR" dirty="0"/>
              <a:t>donne la possibilité de s’inscrire en thèse, sur la base d’un solide projet de recherche et sous réserve d’un accord de l’Ecole Doctorale</a:t>
            </a:r>
          </a:p>
        </p:txBody>
      </p:sp>
    </p:spTree>
    <p:extLst>
      <p:ext uri="{BB962C8B-B14F-4D97-AF65-F5344CB8AC3E}">
        <p14:creationId xmlns:p14="http://schemas.microsoft.com/office/powerpoint/2010/main" val="19288323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Associations pour la PTO</a:t>
            </a:r>
          </a:p>
        </p:txBody>
      </p:sp>
      <p:sp>
        <p:nvSpPr>
          <p:cNvPr id="3" name="Espace réservé du contenu 2"/>
          <p:cNvSpPr>
            <a:spLocks noGrp="1"/>
          </p:cNvSpPr>
          <p:nvPr>
            <p:ph idx="1"/>
          </p:nvPr>
        </p:nvSpPr>
        <p:spPr/>
        <p:txBody>
          <a:bodyPr/>
          <a:lstStyle/>
          <a:p>
            <a:r>
              <a:rPr lang="fr-FR" dirty="0"/>
              <a:t>APIRAF, AFPTO, AIPTLF…</a:t>
            </a:r>
          </a:p>
          <a:p>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2492896"/>
            <a:ext cx="1907330" cy="926972"/>
          </a:xfrm>
          <a:prstGeom prst="rect">
            <a:avLst/>
          </a:prstGeom>
        </p:spPr>
      </p:pic>
      <p:pic>
        <p:nvPicPr>
          <p:cNvPr id="5" name="Picture 2">
            <a:extLst>
              <a:ext uri="{FF2B5EF4-FFF2-40B4-BE49-F238E27FC236}">
                <a16:creationId xmlns:a16="http://schemas.microsoft.com/office/drawing/2014/main" id="{A28A5BF3-508B-326D-9837-C473DD19B7FC}"/>
              </a:ext>
            </a:extLst>
          </p:cNvPr>
          <p:cNvPicPr>
            <a:picLocks noChangeAspect="1" noChangeArrowheads="1"/>
          </p:cNvPicPr>
          <p:nvPr/>
        </p:nvPicPr>
        <p:blipFill>
          <a:blip r:embed="rId3" cstate="print">
            <a:duotone>
              <a:prstClr val="black"/>
              <a:schemeClr val="bg2">
                <a:lumMod val="25000"/>
                <a:tint val="45000"/>
                <a:satMod val="400000"/>
              </a:schemeClr>
            </a:duotone>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4716016" y="2298001"/>
            <a:ext cx="1136073" cy="17032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6678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Répartition des responsabilités</a:t>
            </a:r>
          </a:p>
        </p:txBody>
      </p:sp>
      <p:sp>
        <p:nvSpPr>
          <p:cNvPr id="3" name="Espace réservé du contenu 2"/>
          <p:cNvSpPr>
            <a:spLocks noGrp="1"/>
          </p:cNvSpPr>
          <p:nvPr>
            <p:ph idx="1"/>
          </p:nvPr>
        </p:nvSpPr>
        <p:spPr/>
        <p:txBody>
          <a:bodyPr/>
          <a:lstStyle/>
          <a:p>
            <a:r>
              <a:rPr lang="fr-FR" dirty="0"/>
              <a:t>Délégués de promotion (2)</a:t>
            </a:r>
          </a:p>
          <a:p>
            <a:r>
              <a:rPr lang="fr-FR" dirty="0"/>
              <a:t>Tenue de l’annuaire (1)</a:t>
            </a:r>
          </a:p>
          <a:p>
            <a:r>
              <a:rPr lang="fr-FR" dirty="0"/>
              <a:t>Mise à jour de l’enquête insertion des anciens diplômés (2)</a:t>
            </a:r>
          </a:p>
          <a:p>
            <a:r>
              <a:rPr lang="fr-FR" dirty="0"/>
              <a:t>Accès aux salles de cours (clé, badge) (1)</a:t>
            </a:r>
          </a:p>
          <a:p>
            <a:r>
              <a:rPr lang="fr-FR" dirty="0"/>
              <a:t>Gestion des feuilles d’émargement (1)</a:t>
            </a:r>
          </a:p>
          <a:p>
            <a:r>
              <a:rPr lang="fr-FR" dirty="0"/>
              <a:t>Représentants de la promotion au sein du C.A. de l'APIRAF (2)</a:t>
            </a:r>
          </a:p>
          <a:p>
            <a:r>
              <a:rPr lang="fr-FR" dirty="0"/>
              <a:t>Organisation de la conférence annuelle de l’APIRAF (3)</a:t>
            </a:r>
          </a:p>
          <a:p>
            <a:r>
              <a:rPr lang="fr-FR" dirty="0"/>
              <a:t>Organisation de la table ronde (un collectif PTO-SDO)</a:t>
            </a:r>
          </a:p>
          <a:p>
            <a:r>
              <a:rPr lang="fr-FR" dirty="0"/>
              <a:t>Accueil et relations des intervenants extérieurs (rappel salles et horaires des cours, diffusion supports, envoi du trombinoscope et du plan d’accès, etc.) (13)</a:t>
            </a:r>
          </a:p>
        </p:txBody>
      </p:sp>
    </p:spTree>
    <p:extLst>
      <p:ext uri="{BB962C8B-B14F-4D97-AF65-F5344CB8AC3E}">
        <p14:creationId xmlns:p14="http://schemas.microsoft.com/office/powerpoint/2010/main" val="1823220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Vacances!</a:t>
            </a:r>
          </a:p>
        </p:txBody>
      </p:sp>
      <p:sp>
        <p:nvSpPr>
          <p:cNvPr id="3" name="Espace réservé du contenu 2"/>
          <p:cNvSpPr>
            <a:spLocks noGrp="1"/>
          </p:cNvSpPr>
          <p:nvPr>
            <p:ph idx="1"/>
          </p:nvPr>
        </p:nvSpPr>
        <p:spPr/>
        <p:txBody>
          <a:bodyPr/>
          <a:lstStyle/>
          <a:p>
            <a:r>
              <a:rPr lang="fr-FR" dirty="0"/>
              <a:t>Semaine du 28 octobre au 1</a:t>
            </a:r>
            <a:r>
              <a:rPr lang="fr-FR" baseline="30000" dirty="0"/>
              <a:t>er</a:t>
            </a:r>
            <a:r>
              <a:rPr lang="fr-FR" dirty="0"/>
              <a:t> novembre 2024</a:t>
            </a:r>
          </a:p>
          <a:p>
            <a:r>
              <a:rPr lang="fr-FR" dirty="0"/>
              <a:t>Du 21 décembre 2024 au 6 janvier 2025</a:t>
            </a:r>
          </a:p>
          <a:p>
            <a:r>
              <a:rPr lang="fr-FR" dirty="0"/>
              <a:t>Semaine du 3 au 7 mars 2025</a:t>
            </a:r>
          </a:p>
          <a:p>
            <a:r>
              <a:rPr lang="fr-FR" dirty="0"/>
              <a:t>Semaine du 28 avril au 2 mai 2025</a:t>
            </a:r>
          </a:p>
        </p:txBody>
      </p:sp>
    </p:spTree>
    <p:extLst>
      <p:ext uri="{BB962C8B-B14F-4D97-AF65-F5344CB8AC3E}">
        <p14:creationId xmlns:p14="http://schemas.microsoft.com/office/powerpoint/2010/main" val="1559340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Compétences développées</a:t>
            </a:r>
          </a:p>
        </p:txBody>
      </p:sp>
      <p:sp>
        <p:nvSpPr>
          <p:cNvPr id="3" name="Espace réservé du contenu 2"/>
          <p:cNvSpPr>
            <a:spLocks noGrp="1"/>
          </p:cNvSpPr>
          <p:nvPr>
            <p:ph idx="1"/>
          </p:nvPr>
        </p:nvSpPr>
        <p:spPr/>
        <p:txBody>
          <a:bodyPr/>
          <a:lstStyle/>
          <a:p>
            <a:r>
              <a:rPr lang="fr-FR" dirty="0"/>
              <a:t>Être capable d’accompagner des personnes dans leur transitions professionnelles</a:t>
            </a:r>
          </a:p>
          <a:p>
            <a:r>
              <a:rPr lang="fr-FR" dirty="0"/>
              <a:t>Être capable de conduire des diagnostics des situations de travail et d'organisations dans le cadre notamment de projets de changement</a:t>
            </a:r>
          </a:p>
          <a:p>
            <a:r>
              <a:rPr lang="fr-FR" dirty="0"/>
              <a:t>Savoir mener des évaluations (RH, organisation, santé au travail...) dans le cadre des règles de déontologie et d’éthique du métier</a:t>
            </a:r>
          </a:p>
          <a:p>
            <a:r>
              <a:rPr lang="fr-FR" dirty="0"/>
              <a:t>Savoir accompagner les transformations des organisations en prenant en compte des problématiques liées au facteur humain</a:t>
            </a:r>
          </a:p>
          <a:p>
            <a:r>
              <a:rPr lang="fr-FR" dirty="0"/>
              <a:t>Etre capable de situer son travail au regard du Code de Déontologie des Psychologues</a:t>
            </a:r>
          </a:p>
        </p:txBody>
      </p:sp>
    </p:spTree>
    <p:extLst>
      <p:ext uri="{BB962C8B-B14F-4D97-AF65-F5344CB8AC3E}">
        <p14:creationId xmlns:p14="http://schemas.microsoft.com/office/powerpoint/2010/main" val="403563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Organisation de la formation</a:t>
            </a:r>
          </a:p>
        </p:txBody>
      </p:sp>
      <p:sp>
        <p:nvSpPr>
          <p:cNvPr id="3" name="Espace réservé du contenu 2"/>
          <p:cNvSpPr>
            <a:spLocks noGrp="1"/>
          </p:cNvSpPr>
          <p:nvPr>
            <p:ph idx="1"/>
          </p:nvPr>
        </p:nvSpPr>
        <p:spPr/>
        <p:txBody>
          <a:bodyPr>
            <a:normAutofit/>
          </a:bodyPr>
          <a:lstStyle/>
          <a:p>
            <a:pPr>
              <a:buFontTx/>
              <a:buChar char="-"/>
            </a:pPr>
            <a:r>
              <a:rPr lang="fr-FR" dirty="0"/>
              <a:t>374 h d’enseignement</a:t>
            </a:r>
          </a:p>
          <a:p>
            <a:pPr>
              <a:buFontTx/>
              <a:buChar char="-"/>
            </a:pPr>
            <a:r>
              <a:rPr lang="fr-FR" dirty="0"/>
              <a:t>2 stages (210h + 560h)</a:t>
            </a:r>
          </a:p>
          <a:p>
            <a:pPr>
              <a:buFontTx/>
              <a:buChar char="-"/>
            </a:pPr>
            <a:r>
              <a:rPr lang="fr-FR" dirty="0"/>
              <a:t>Des vacances!</a:t>
            </a:r>
          </a:p>
          <a:p>
            <a:pPr>
              <a:buFontTx/>
              <a:buChar char="-"/>
            </a:pPr>
            <a:r>
              <a:rPr lang="fr-FR" dirty="0"/>
              <a:t>Des cours mutualisés avec SDO et EE (en anglais)</a:t>
            </a:r>
          </a:p>
          <a:p>
            <a:pPr>
              <a:buFontTx/>
              <a:buChar char="-"/>
            </a:pPr>
            <a:r>
              <a:rPr lang="fr-FR" dirty="0"/>
              <a:t>Un rapport de stage et un mémoire professionnel finalisent la formation (soutenu devant un jury)</a:t>
            </a:r>
          </a:p>
          <a:p>
            <a:pPr>
              <a:buFontTx/>
              <a:buChar char="-"/>
            </a:pPr>
            <a:r>
              <a:rPr lang="fr-FR" dirty="0"/>
              <a:t>Une partie importante de la formation est assurée par des représentants du monde socio-professionnel</a:t>
            </a:r>
          </a:p>
        </p:txBody>
      </p:sp>
      <p:sp>
        <p:nvSpPr>
          <p:cNvPr id="4" name="Rectangle 3"/>
          <p:cNvSpPr/>
          <p:nvPr/>
        </p:nvSpPr>
        <p:spPr>
          <a:xfrm>
            <a:off x="2123728" y="4941168"/>
            <a:ext cx="4572000" cy="707886"/>
          </a:xfrm>
          <a:prstGeom prst="rect">
            <a:avLst/>
          </a:prstGeom>
        </p:spPr>
        <p:txBody>
          <a:bodyPr>
            <a:spAutoFit/>
          </a:bodyPr>
          <a:lstStyle/>
          <a:p>
            <a:r>
              <a:rPr lang="fr-FR" sz="2000" dirty="0">
                <a:sym typeface="Wingdings" panose="05000000000000000000" pitchFamily="2" charset="2"/>
              </a:rPr>
              <a:t> </a:t>
            </a:r>
            <a:r>
              <a:rPr lang="fr-FR" sz="2000" dirty="0"/>
              <a:t>Formation intense, </a:t>
            </a:r>
            <a:r>
              <a:rPr lang="fr-FR" sz="2000" dirty="0" err="1"/>
              <a:t>professionnalisante</a:t>
            </a:r>
            <a:endParaRPr lang="fr-FR" sz="2000" dirty="0"/>
          </a:p>
          <a:p>
            <a:r>
              <a:rPr lang="fr-FR" sz="2000" dirty="0">
                <a:sym typeface="Wingdings" panose="05000000000000000000" pitchFamily="2" charset="2"/>
              </a:rPr>
              <a:t> </a:t>
            </a:r>
            <a:r>
              <a:rPr lang="fr-FR" sz="2000" dirty="0"/>
              <a:t>Alternance stages/cours</a:t>
            </a:r>
          </a:p>
        </p:txBody>
      </p:sp>
    </p:spTree>
    <p:extLst>
      <p:ext uri="{BB962C8B-B14F-4D97-AF65-F5344CB8AC3E}">
        <p14:creationId xmlns:p14="http://schemas.microsoft.com/office/powerpoint/2010/main" val="4224430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Modalités de validation</a:t>
            </a:r>
          </a:p>
        </p:txBody>
      </p:sp>
      <p:sp>
        <p:nvSpPr>
          <p:cNvPr id="3" name="Espace réservé du contenu 2"/>
          <p:cNvSpPr>
            <a:spLocks noGrp="1"/>
          </p:cNvSpPr>
          <p:nvPr>
            <p:ph idx="1"/>
          </p:nvPr>
        </p:nvSpPr>
        <p:spPr/>
        <p:txBody>
          <a:bodyPr>
            <a:normAutofit/>
          </a:bodyPr>
          <a:lstStyle/>
          <a:p>
            <a:pPr>
              <a:buFontTx/>
              <a:buChar char="-"/>
            </a:pPr>
            <a:r>
              <a:rPr lang="fr-FR" dirty="0"/>
              <a:t>Validation:</a:t>
            </a:r>
          </a:p>
          <a:p>
            <a:pPr lvl="1"/>
            <a:r>
              <a:rPr lang="fr-FR" dirty="0"/>
              <a:t>Examens sur table et oraux</a:t>
            </a:r>
          </a:p>
          <a:p>
            <a:pPr lvl="1"/>
            <a:r>
              <a:rPr lang="fr-FR" dirty="0"/>
              <a:t>Dossiers individuels ou en groupe</a:t>
            </a:r>
          </a:p>
          <a:p>
            <a:pPr lvl="1"/>
            <a:r>
              <a:rPr lang="fr-FR" dirty="0"/>
              <a:t>Mémoire et rapport de stage</a:t>
            </a:r>
          </a:p>
          <a:p>
            <a:pPr>
              <a:buFontTx/>
              <a:buChar char="-"/>
            </a:pPr>
            <a:r>
              <a:rPr lang="fr-FR" dirty="0"/>
              <a:t>Pour le mémoire de fin d’études:</a:t>
            </a:r>
          </a:p>
          <a:p>
            <a:pPr lvl="1">
              <a:buFontTx/>
              <a:buChar char="-"/>
            </a:pPr>
            <a:r>
              <a:rPr lang="fr-FR" dirty="0"/>
              <a:t>Début juillet (session 1 - jury intermédiaire pour ceux qui auront soutenus) </a:t>
            </a:r>
          </a:p>
          <a:p>
            <a:pPr lvl="1">
              <a:buFontTx/>
              <a:buChar char="-"/>
            </a:pPr>
            <a:r>
              <a:rPr lang="fr-FR" dirty="0"/>
              <a:t>ou fin août-début septembre (session 1 - avant le 19/09/2025 – jury final)</a:t>
            </a:r>
          </a:p>
          <a:p>
            <a:pPr>
              <a:buFontTx/>
              <a:buChar char="-"/>
            </a:pPr>
            <a:r>
              <a:rPr lang="fr-FR" dirty="0"/>
              <a:t>Pour le rapport de stage: rendu début février et évaluation par le référent universitaire</a:t>
            </a:r>
          </a:p>
        </p:txBody>
      </p:sp>
      <p:sp>
        <p:nvSpPr>
          <p:cNvPr id="4" name="Rectangle 3"/>
          <p:cNvSpPr/>
          <p:nvPr/>
        </p:nvSpPr>
        <p:spPr>
          <a:xfrm>
            <a:off x="1835696" y="5733256"/>
            <a:ext cx="4798301" cy="369332"/>
          </a:xfrm>
          <a:prstGeom prst="rect">
            <a:avLst/>
          </a:prstGeom>
        </p:spPr>
        <p:txBody>
          <a:bodyPr wrap="none">
            <a:spAutoFit/>
          </a:bodyPr>
          <a:lstStyle/>
          <a:p>
            <a:r>
              <a:rPr lang="fr-FR" u="sng" dirty="0"/>
              <a:t>Validation du choix des stages par Noémie Cohen</a:t>
            </a:r>
          </a:p>
        </p:txBody>
      </p:sp>
    </p:spTree>
    <p:extLst>
      <p:ext uri="{BB962C8B-B14F-4D97-AF65-F5344CB8AC3E}">
        <p14:creationId xmlns:p14="http://schemas.microsoft.com/office/powerpoint/2010/main" val="3912269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Présentation par paires</a:t>
            </a:r>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67824" y="1772816"/>
            <a:ext cx="6208351" cy="3223567"/>
          </a:xfrm>
        </p:spPr>
      </p:pic>
    </p:spTree>
    <p:extLst>
      <p:ext uri="{BB962C8B-B14F-4D97-AF65-F5344CB8AC3E}">
        <p14:creationId xmlns:p14="http://schemas.microsoft.com/office/powerpoint/2010/main" val="2113375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u="sng" dirty="0"/>
              <a:t>PSYCHOLOGIE DU PERSONNEL ET EVALUATION</a:t>
            </a:r>
            <a:endParaRPr lang="fr-FR" sz="2800" dirty="0"/>
          </a:p>
        </p:txBody>
      </p:sp>
      <p:sp>
        <p:nvSpPr>
          <p:cNvPr id="3" name="Espace réservé du contenu 2"/>
          <p:cNvSpPr>
            <a:spLocks noGrp="1"/>
          </p:cNvSpPr>
          <p:nvPr>
            <p:ph idx="1"/>
          </p:nvPr>
        </p:nvSpPr>
        <p:spPr>
          <a:xfrm>
            <a:off x="457200" y="1916832"/>
            <a:ext cx="7467600" cy="4557120"/>
          </a:xfrm>
        </p:spPr>
        <p:txBody>
          <a:bodyPr>
            <a:normAutofit/>
          </a:bodyPr>
          <a:lstStyle/>
          <a:p>
            <a:pPr marL="0" indent="0">
              <a:buNone/>
            </a:pPr>
            <a:r>
              <a:rPr lang="fr-FR" b="1" u="sng" dirty="0"/>
              <a:t>3 CM </a:t>
            </a:r>
            <a:r>
              <a:rPr lang="fr-FR" b="1" i="1" u="sng" dirty="0"/>
              <a:t>obligatoires</a:t>
            </a:r>
            <a:r>
              <a:rPr lang="fr-FR" b="1" dirty="0"/>
              <a:t> :</a:t>
            </a:r>
            <a:endParaRPr lang="fr-FR" dirty="0"/>
          </a:p>
          <a:p>
            <a:r>
              <a:rPr lang="fr-FR" dirty="0"/>
              <a:t>CM : Problématiques contemporaines des RH*</a:t>
            </a:r>
          </a:p>
          <a:p>
            <a:r>
              <a:rPr lang="fr-FR" dirty="0"/>
              <a:t>CM : Management des RH*</a:t>
            </a:r>
          </a:p>
          <a:p>
            <a:r>
              <a:rPr lang="fr-FR" dirty="0"/>
              <a:t>CM : Rémunérations et classifications*</a:t>
            </a:r>
          </a:p>
          <a:p>
            <a:pPr marL="0" indent="0">
              <a:buNone/>
            </a:pPr>
            <a:r>
              <a:rPr lang="fr-FR" dirty="0"/>
              <a:t> </a:t>
            </a:r>
          </a:p>
          <a:p>
            <a:pPr marL="0" indent="0">
              <a:buNone/>
            </a:pPr>
            <a:r>
              <a:rPr lang="fr-FR" b="1" u="sng" dirty="0"/>
              <a:t>5 TD obligatoires : </a:t>
            </a:r>
            <a:endParaRPr lang="fr-FR" b="1" i="1" dirty="0"/>
          </a:p>
          <a:p>
            <a:r>
              <a:rPr lang="fr-FR" dirty="0"/>
              <a:t> TD : </a:t>
            </a:r>
            <a:r>
              <a:rPr lang="fr-FR" b="1" dirty="0"/>
              <a:t>Psychométrie</a:t>
            </a:r>
          </a:p>
          <a:p>
            <a:r>
              <a:rPr lang="fr-FR" dirty="0"/>
              <a:t>TD : Transitions de carrière</a:t>
            </a:r>
          </a:p>
          <a:p>
            <a:r>
              <a:rPr lang="fr-FR" dirty="0"/>
              <a:t>TD : Travailleurs en situation de handicap</a:t>
            </a:r>
          </a:p>
          <a:p>
            <a:r>
              <a:rPr lang="fr-FR" dirty="0"/>
              <a:t>TD : </a:t>
            </a:r>
            <a:r>
              <a:rPr lang="fr-FR" b="1" dirty="0"/>
              <a:t>Processus de recrutement</a:t>
            </a:r>
          </a:p>
          <a:p>
            <a:r>
              <a:rPr lang="en-US" dirty="0"/>
              <a:t>TD : </a:t>
            </a:r>
            <a:r>
              <a:rPr lang="en-US" b="1" dirty="0"/>
              <a:t>International mobility : challenges and opportunities</a:t>
            </a:r>
            <a:r>
              <a:rPr lang="en-US" dirty="0"/>
              <a:t>**</a:t>
            </a:r>
            <a:endParaRPr lang="fr-FR" dirty="0"/>
          </a:p>
        </p:txBody>
      </p:sp>
      <p:sp>
        <p:nvSpPr>
          <p:cNvPr id="4" name="Titre 3"/>
          <p:cNvSpPr txBox="1">
            <a:spLocks/>
          </p:cNvSpPr>
          <p:nvPr/>
        </p:nvSpPr>
        <p:spPr>
          <a:xfrm>
            <a:off x="628650" y="260648"/>
            <a:ext cx="7467600" cy="346050"/>
          </a:xfrm>
          <a:prstGeom prst="rect">
            <a:avLst/>
          </a:prstGeom>
        </p:spPr>
        <p:txBody>
          <a:bodyPr vert="horz" lIns="91440" tIns="45720" rIns="91440" bIns="45720" rtlCol="0" anchor="ctr">
            <a:normAutofit fontScale="55000" lnSpcReduction="200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fr-FR" dirty="0"/>
              <a:t>Contenus de la formation (*cours mutualisés; en gras les cours évalués)</a:t>
            </a:r>
          </a:p>
        </p:txBody>
      </p:sp>
    </p:spTree>
    <p:extLst>
      <p:ext uri="{BB962C8B-B14F-4D97-AF65-F5344CB8AC3E}">
        <p14:creationId xmlns:p14="http://schemas.microsoft.com/office/powerpoint/2010/main" val="967982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a:t>PSYCHOLOGIE DES ORGANISATIONS</a:t>
            </a:r>
            <a:endParaRPr lang="fr-FR" dirty="0"/>
          </a:p>
        </p:txBody>
      </p:sp>
      <p:sp>
        <p:nvSpPr>
          <p:cNvPr id="3" name="Espace réservé du contenu 2"/>
          <p:cNvSpPr>
            <a:spLocks noGrp="1"/>
          </p:cNvSpPr>
          <p:nvPr>
            <p:ph idx="1"/>
          </p:nvPr>
        </p:nvSpPr>
        <p:spPr>
          <a:xfrm>
            <a:off x="457200" y="1916832"/>
            <a:ext cx="7467600" cy="4557120"/>
          </a:xfrm>
        </p:spPr>
        <p:txBody>
          <a:bodyPr>
            <a:normAutofit/>
          </a:bodyPr>
          <a:lstStyle/>
          <a:p>
            <a:pPr marL="0" indent="0">
              <a:buNone/>
            </a:pPr>
            <a:r>
              <a:rPr lang="fr-FR" dirty="0"/>
              <a:t> </a:t>
            </a:r>
            <a:r>
              <a:rPr lang="fr-FR" b="1" u="sng" dirty="0"/>
              <a:t>8 TD obligatoires : </a:t>
            </a:r>
            <a:endParaRPr lang="fr-FR" b="1" i="1" dirty="0"/>
          </a:p>
          <a:p>
            <a:pPr marL="0" indent="0">
              <a:buNone/>
            </a:pPr>
            <a:r>
              <a:rPr lang="fr-FR" dirty="0"/>
              <a:t> </a:t>
            </a:r>
          </a:p>
          <a:p>
            <a:r>
              <a:rPr lang="fr-FR" dirty="0"/>
              <a:t>TD : </a:t>
            </a:r>
            <a:r>
              <a:rPr lang="fr-FR" b="1" dirty="0"/>
              <a:t>Analyse de l’activité</a:t>
            </a:r>
          </a:p>
          <a:p>
            <a:r>
              <a:rPr lang="fr-FR" dirty="0"/>
              <a:t>TD : Transformations du travail et équilibres de vie</a:t>
            </a:r>
          </a:p>
          <a:p>
            <a:r>
              <a:rPr lang="fr-FR" dirty="0"/>
              <a:t>TD : La méthode de l’objet technique</a:t>
            </a:r>
          </a:p>
          <a:p>
            <a:r>
              <a:rPr lang="fr-FR" dirty="0"/>
              <a:t>TD : </a:t>
            </a:r>
            <a:r>
              <a:rPr lang="fr-FR" b="1" dirty="0"/>
              <a:t>Clinique de l’activité</a:t>
            </a:r>
          </a:p>
          <a:p>
            <a:r>
              <a:rPr lang="fr-FR" dirty="0"/>
              <a:t>TD : </a:t>
            </a:r>
            <a:r>
              <a:rPr lang="fr-FR" b="1" dirty="0"/>
              <a:t>Psychosociologie des organisations</a:t>
            </a:r>
          </a:p>
          <a:p>
            <a:r>
              <a:rPr lang="fr-FR" dirty="0"/>
              <a:t>TD : Méthodologie de l’intervention en organisation</a:t>
            </a:r>
          </a:p>
          <a:p>
            <a:r>
              <a:rPr lang="fr-FR" dirty="0"/>
              <a:t>TD : </a:t>
            </a:r>
            <a:r>
              <a:rPr lang="fr-FR" b="1" dirty="0"/>
              <a:t>Prévention des RPS</a:t>
            </a:r>
          </a:p>
          <a:p>
            <a:r>
              <a:rPr lang="fr-FR" dirty="0"/>
              <a:t>TD : Clinique de la souffrance au travail</a:t>
            </a:r>
          </a:p>
        </p:txBody>
      </p:sp>
    </p:spTree>
    <p:extLst>
      <p:ext uri="{BB962C8B-B14F-4D97-AF65-F5344CB8AC3E}">
        <p14:creationId xmlns:p14="http://schemas.microsoft.com/office/powerpoint/2010/main" val="2200207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a:t>ENVIRONNEMENT PROFESSIONNEL</a:t>
            </a:r>
            <a:endParaRPr lang="fr-FR" dirty="0"/>
          </a:p>
        </p:txBody>
      </p:sp>
      <p:sp>
        <p:nvSpPr>
          <p:cNvPr id="3" name="Espace réservé du contenu 2"/>
          <p:cNvSpPr>
            <a:spLocks noGrp="1"/>
          </p:cNvSpPr>
          <p:nvPr>
            <p:ph idx="1"/>
          </p:nvPr>
        </p:nvSpPr>
        <p:spPr>
          <a:xfrm>
            <a:off x="457200" y="1916832"/>
            <a:ext cx="7467600" cy="4557120"/>
          </a:xfrm>
        </p:spPr>
        <p:txBody>
          <a:bodyPr>
            <a:normAutofit/>
          </a:bodyPr>
          <a:lstStyle/>
          <a:p>
            <a:pPr marL="0" indent="0">
              <a:buNone/>
            </a:pPr>
            <a:r>
              <a:rPr lang="fr-FR" b="1" u="sng" dirty="0"/>
              <a:t>3 CM </a:t>
            </a:r>
            <a:r>
              <a:rPr lang="fr-FR" b="1" i="1" u="sng" dirty="0"/>
              <a:t>obligatoires</a:t>
            </a:r>
            <a:r>
              <a:rPr lang="fr-FR" b="1" i="1" dirty="0"/>
              <a:t> </a:t>
            </a:r>
            <a:r>
              <a:rPr lang="fr-FR" b="1" dirty="0"/>
              <a:t>:</a:t>
            </a:r>
            <a:endParaRPr lang="fr-FR" b="1" i="1" dirty="0"/>
          </a:p>
          <a:p>
            <a:r>
              <a:rPr lang="fr-FR" dirty="0"/>
              <a:t>CM : </a:t>
            </a:r>
            <a:r>
              <a:rPr lang="fr-FR" b="1" dirty="0"/>
              <a:t>Droit du travail</a:t>
            </a:r>
            <a:r>
              <a:rPr lang="fr-FR" dirty="0"/>
              <a:t>*</a:t>
            </a:r>
          </a:p>
          <a:p>
            <a:r>
              <a:rPr lang="fr-FR" dirty="0"/>
              <a:t>CM : </a:t>
            </a:r>
            <a:r>
              <a:rPr lang="fr-FR" b="1" dirty="0"/>
              <a:t>Economie et stratégie d’entreprise</a:t>
            </a:r>
            <a:r>
              <a:rPr lang="fr-FR" dirty="0"/>
              <a:t>*</a:t>
            </a:r>
          </a:p>
          <a:p>
            <a:r>
              <a:rPr lang="fr-FR" dirty="0"/>
              <a:t>CM : Relations professionnelles* (organisation d’une table ronde)</a:t>
            </a:r>
          </a:p>
        </p:txBody>
      </p:sp>
    </p:spTree>
    <p:extLst>
      <p:ext uri="{BB962C8B-B14F-4D97-AF65-F5344CB8AC3E}">
        <p14:creationId xmlns:p14="http://schemas.microsoft.com/office/powerpoint/2010/main" val="281509857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14025</TotalTime>
  <Words>1362</Words>
  <Application>Microsoft Office PowerPoint</Application>
  <PresentationFormat>Affichage à l'écran (4:3)</PresentationFormat>
  <Paragraphs>159</Paragraphs>
  <Slides>22</Slides>
  <Notes>6</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22</vt:i4>
      </vt:variant>
    </vt:vector>
  </HeadingPairs>
  <TitlesOfParts>
    <vt:vector size="28" baseType="lpstr">
      <vt:lpstr>Arial</vt:lpstr>
      <vt:lpstr>Calibri</vt:lpstr>
      <vt:lpstr>Calibri Light</vt:lpstr>
      <vt:lpstr>Wingdings</vt:lpstr>
      <vt:lpstr>Thème Office</vt:lpstr>
      <vt:lpstr>Photo</vt:lpstr>
      <vt:lpstr>M2 Psychologie du travail et des organisations   Réunion de rentrée Mardi 3 septembre 2024</vt:lpstr>
      <vt:lpstr>Présentation de la formation</vt:lpstr>
      <vt:lpstr>Compétences développées</vt:lpstr>
      <vt:lpstr>Organisation de la formation</vt:lpstr>
      <vt:lpstr>Modalités de validation</vt:lpstr>
      <vt:lpstr>Présentation par paires</vt:lpstr>
      <vt:lpstr>PSYCHOLOGIE DU PERSONNEL ET EVALUATION</vt:lpstr>
      <vt:lpstr>PSYCHOLOGIE DES ORGANISATIONS</vt:lpstr>
      <vt:lpstr>ENVIRONNEMENT PROFESSIONNEL</vt:lpstr>
      <vt:lpstr>PRATIQUE PROFESSIONNELLE 1</vt:lpstr>
      <vt:lpstr>TECHNIQUES PROFESSIONNELLES</vt:lpstr>
      <vt:lpstr>PRATIQUES PROFESSIONNELLES 2</vt:lpstr>
      <vt:lpstr>Equipe pédagogique</vt:lpstr>
      <vt:lpstr>Des universitaires et des praticiens</vt:lpstr>
      <vt:lpstr>Des universitaires et des praticiens</vt:lpstr>
      <vt:lpstr>Le suivi assuré par le PPR</vt:lpstr>
      <vt:lpstr>La soutenance</vt:lpstr>
      <vt:lpstr>Cadrage administratif</vt:lpstr>
      <vt:lpstr>Moyens matériels</vt:lpstr>
      <vt:lpstr>Associations pour la PTO</vt:lpstr>
      <vt:lpstr>Répartition des responsabilités</vt:lpstr>
      <vt:lpstr>Vacances!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Séminaire de recherche</dc:title>
  <dc:creator>Sabrina Rouat</dc:creator>
  <cp:lastModifiedBy>Rachida Latreche</cp:lastModifiedBy>
  <cp:revision>109</cp:revision>
  <cp:lastPrinted>2018-03-22T08:46:05Z</cp:lastPrinted>
  <dcterms:created xsi:type="dcterms:W3CDTF">2014-09-05T12:51:54Z</dcterms:created>
  <dcterms:modified xsi:type="dcterms:W3CDTF">2024-09-30T15:02:14Z</dcterms:modified>
</cp:coreProperties>
</file>